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ill Sans"/>
          <a:ea typeface="Gill Sans"/>
          <a:cs typeface="Gill San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Gill Sans"/>
          <a:ea typeface="Gill Sans"/>
          <a:cs typeface="Gill San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Gill Sans"/>
          <a:ea typeface="Gill Sans"/>
          <a:cs typeface="Gill San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mj-lt"/>
        <a:ea typeface="+mj-ea"/>
        <a:cs typeface="+mj-cs"/>
        <a:sym typeface="Lucida Grande"/>
      </a:defRPr>
    </a:lvl1pPr>
    <a:lvl2pPr indent="228600" defTabSz="584200" latinLnBrk="0">
      <a:defRPr sz="2200">
        <a:latin typeface="+mj-lt"/>
        <a:ea typeface="+mj-ea"/>
        <a:cs typeface="+mj-cs"/>
        <a:sym typeface="Lucida Grande"/>
      </a:defRPr>
    </a:lvl2pPr>
    <a:lvl3pPr indent="457200" defTabSz="584200" latinLnBrk="0">
      <a:defRPr sz="2200">
        <a:latin typeface="+mj-lt"/>
        <a:ea typeface="+mj-ea"/>
        <a:cs typeface="+mj-cs"/>
        <a:sym typeface="Lucida Grande"/>
      </a:defRPr>
    </a:lvl3pPr>
    <a:lvl4pPr indent="685800" defTabSz="584200" latinLnBrk="0">
      <a:defRPr sz="2200">
        <a:latin typeface="+mj-lt"/>
        <a:ea typeface="+mj-ea"/>
        <a:cs typeface="+mj-cs"/>
        <a:sym typeface="Lucida Grande"/>
      </a:defRPr>
    </a:lvl4pPr>
    <a:lvl5pPr indent="914400" defTabSz="584200" latinLnBrk="0">
      <a:defRPr sz="2200">
        <a:latin typeface="+mj-lt"/>
        <a:ea typeface="+mj-ea"/>
        <a:cs typeface="+mj-cs"/>
        <a:sym typeface="Lucida Grande"/>
      </a:defRPr>
    </a:lvl5pPr>
    <a:lvl6pPr indent="1143000" defTabSz="584200" latinLnBrk="0">
      <a:defRPr sz="2200">
        <a:latin typeface="+mj-lt"/>
        <a:ea typeface="+mj-ea"/>
        <a:cs typeface="+mj-cs"/>
        <a:sym typeface="Lucida Grande"/>
      </a:defRPr>
    </a:lvl6pPr>
    <a:lvl7pPr indent="1371600" defTabSz="584200" latinLnBrk="0">
      <a:defRPr sz="2200">
        <a:latin typeface="+mj-lt"/>
        <a:ea typeface="+mj-ea"/>
        <a:cs typeface="+mj-cs"/>
        <a:sym typeface="Lucida Grande"/>
      </a:defRPr>
    </a:lvl7pPr>
    <a:lvl8pPr indent="1600200" defTabSz="584200" latinLnBrk="0">
      <a:defRPr sz="2200">
        <a:latin typeface="+mj-lt"/>
        <a:ea typeface="+mj-ea"/>
        <a:cs typeface="+mj-cs"/>
        <a:sym typeface="Lucida Grande"/>
      </a:defRPr>
    </a:lvl8pPr>
    <a:lvl9pPr indent="1828800" defTabSz="584200" latinLnBrk="0">
      <a:defRPr sz="2200">
        <a:latin typeface="+mj-lt"/>
        <a:ea typeface="+mj-ea"/>
        <a:cs typeface="+mj-cs"/>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normAutofit fontScale="100000" lnSpcReduction="0"/>
          </a:bodyPr>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87" name="Image"/>
          <p:cNvSpPr/>
          <p:nvPr>
            <p:ph type="pic" sz="quarter" idx="13"/>
          </p:nvPr>
        </p:nvSpPr>
        <p:spPr>
          <a:xfrm>
            <a:off x="7124700" y="1968500"/>
            <a:ext cx="4216400" cy="5626100"/>
          </a:xfrm>
          <a:prstGeom prst="rect">
            <a:avLst/>
          </a:prstGeom>
        </p:spPr>
        <p:txBody>
          <a:bodyPr lIns="91439" tIns="45719" rIns="91439" bIns="45719" anchor="t">
            <a:noAutofit/>
          </a:bodyPr>
          <a:lstStyle/>
          <a:p>
            <a:pPr/>
          </a:p>
        </p:txBody>
      </p:sp>
      <p:sp>
        <p:nvSpPr>
          <p:cNvPr id="88" name="Title Text"/>
          <p:cNvSpPr txBox="1"/>
          <p:nvPr>
            <p:ph type="title"/>
          </p:nvPr>
        </p:nvSpPr>
        <p:spPr>
          <a:xfrm>
            <a:off x="635000" y="1409700"/>
            <a:ext cx="5867400" cy="3302000"/>
          </a:xfrm>
          <a:prstGeom prst="rect">
            <a:avLst/>
          </a:prstGeom>
        </p:spPr>
        <p:txBody>
          <a:bodyPr anchor="b">
            <a:normAutofit fontScale="100000" lnSpcReduction="0"/>
          </a:bodyPr>
          <a:lstStyle>
            <a:lvl1pPr>
              <a:defRPr sz="7000"/>
            </a:lvl1pPr>
          </a:lstStyle>
          <a:p>
            <a:pPr/>
            <a:r>
              <a:t>Title Text</a:t>
            </a:r>
          </a:p>
        </p:txBody>
      </p:sp>
      <p:sp>
        <p:nvSpPr>
          <p:cNvPr id="89" name="Body Level One…"/>
          <p:cNvSpPr txBox="1"/>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Reflection">
    <p:spTree>
      <p:nvGrpSpPr>
        <p:cNvPr id="1" name=""/>
        <p:cNvGrpSpPr/>
        <p:nvPr/>
      </p:nvGrpSpPr>
      <p:grpSpPr>
        <a:xfrm>
          <a:off x="0" y="0"/>
          <a:ext cx="0" cy="0"/>
          <a:chOff x="0" y="0"/>
          <a:chExt cx="0" cy="0"/>
        </a:xfrm>
      </p:grpSpPr>
      <p:sp>
        <p:nvSpPr>
          <p:cNvPr id="97" name="Image"/>
          <p:cNvSpPr/>
          <p:nvPr>
            <p:ph type="pic" sz="quarter" idx="13"/>
          </p:nvPr>
        </p:nvSpPr>
        <p:spPr>
          <a:xfrm>
            <a:off x="7124700" y="1968500"/>
            <a:ext cx="4216400" cy="5626100"/>
          </a:xfrm>
          <a:prstGeom prst="rect">
            <a:avLst/>
          </a:prstGeom>
          <a:effectLst>
            <a:reflection blurRad="0" stA="50000" stPos="0" endA="0" endPos="40000" dist="0" dir="5400000" fadeDir="5400000" sx="100000" sy="-100000" kx="0" ky="0" algn="bl" rotWithShape="0"/>
          </a:effectLst>
        </p:spPr>
        <p:txBody>
          <a:bodyPr lIns="91439" tIns="45719" rIns="91439" bIns="45719" anchor="t">
            <a:noAutofit/>
          </a:bodyPr>
          <a:lstStyle/>
          <a:p>
            <a:pPr/>
          </a:p>
        </p:txBody>
      </p:sp>
      <p:sp>
        <p:nvSpPr>
          <p:cNvPr id="98" name="Title Text"/>
          <p:cNvSpPr txBox="1"/>
          <p:nvPr>
            <p:ph type="title"/>
          </p:nvPr>
        </p:nvSpPr>
        <p:spPr>
          <a:xfrm>
            <a:off x="635000" y="1409700"/>
            <a:ext cx="5867400" cy="3302000"/>
          </a:xfrm>
          <a:prstGeom prst="rect">
            <a:avLst/>
          </a:prstGeom>
        </p:spPr>
        <p:txBody>
          <a:bodyPr anchor="b">
            <a:normAutofit fontScale="100000" lnSpcReduction="0"/>
          </a:bodyPr>
          <a:lstStyle>
            <a:lvl1pPr>
              <a:defRPr sz="7000"/>
            </a:lvl1pPr>
          </a:lstStyle>
          <a:p>
            <a:pPr/>
            <a:r>
              <a:t>Title Text</a:t>
            </a:r>
          </a:p>
        </p:txBody>
      </p:sp>
      <p:sp>
        <p:nvSpPr>
          <p:cNvPr id="99" name="Body Level One…"/>
          <p:cNvSpPr txBox="1"/>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107" name="Image"/>
          <p:cNvSpPr/>
          <p:nvPr>
            <p:ph type="pic" sz="quarter" idx="13"/>
          </p:nvPr>
        </p:nvSpPr>
        <p:spPr>
          <a:xfrm>
            <a:off x="7175500" y="2882900"/>
            <a:ext cx="4102100" cy="5473700"/>
          </a:xfrm>
          <a:prstGeom prst="rect">
            <a:avLst/>
          </a:prstGeom>
        </p:spPr>
        <p:txBody>
          <a:bodyPr lIns="91439" tIns="45719" rIns="91439" bIns="45719" anchor="t">
            <a:noAutofit/>
          </a:bodyPr>
          <a:lstStyle/>
          <a:p>
            <a:pPr/>
          </a:p>
        </p:txBody>
      </p:sp>
      <p:sp>
        <p:nvSpPr>
          <p:cNvPr id="108" name="Title Text"/>
          <p:cNvSpPr txBox="1"/>
          <p:nvPr>
            <p:ph type="title"/>
          </p:nvPr>
        </p:nvSpPr>
        <p:spPr>
          <a:xfrm>
            <a:off x="1270000" y="254000"/>
            <a:ext cx="10464800" cy="2438400"/>
          </a:xfrm>
          <a:prstGeom prst="rect">
            <a:avLst/>
          </a:prstGeom>
        </p:spPr>
        <p:txBody>
          <a:bodyPr>
            <a:normAutofit fontScale="100000" lnSpcReduction="0"/>
          </a:bodyPr>
          <a:lstStyle/>
          <a:p>
            <a:pPr/>
            <a:r>
              <a:t>Title Text</a:t>
            </a:r>
          </a:p>
        </p:txBody>
      </p:sp>
      <p:sp>
        <p:nvSpPr>
          <p:cNvPr id="109" name="Body Level One…"/>
          <p:cNvSpPr txBox="1"/>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Left">
    <p:spTree>
      <p:nvGrpSpPr>
        <p:cNvPr id="1" name=""/>
        <p:cNvGrpSpPr/>
        <p:nvPr/>
      </p:nvGrpSpPr>
      <p:grpSpPr>
        <a:xfrm>
          <a:off x="0" y="0"/>
          <a:ext cx="0" cy="0"/>
          <a:chOff x="0" y="0"/>
          <a:chExt cx="0" cy="0"/>
        </a:xfrm>
      </p:grpSpPr>
      <p:sp>
        <p:nvSpPr>
          <p:cNvPr id="117" name="Title Text"/>
          <p:cNvSpPr txBox="1"/>
          <p:nvPr>
            <p:ph type="title"/>
          </p:nvPr>
        </p:nvSpPr>
        <p:spPr>
          <a:xfrm>
            <a:off x="1270000" y="254000"/>
            <a:ext cx="10464800" cy="2438400"/>
          </a:xfrm>
          <a:prstGeom prst="rect">
            <a:avLst/>
          </a:prstGeom>
        </p:spPr>
        <p:txBody>
          <a:bodyPr>
            <a:normAutofit fontScale="100000" lnSpcReduction="0"/>
          </a:bodyPr>
          <a:lstStyle/>
          <a:p>
            <a:pPr/>
            <a:r>
              <a:t>Title Text</a:t>
            </a:r>
          </a:p>
        </p:txBody>
      </p:sp>
      <p:sp>
        <p:nvSpPr>
          <p:cNvPr id="118" name="Body Level One…"/>
          <p:cNvSpPr txBox="1"/>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Right">
    <p:spTree>
      <p:nvGrpSpPr>
        <p:cNvPr id="1" name=""/>
        <p:cNvGrpSpPr/>
        <p:nvPr/>
      </p:nvGrpSpPr>
      <p:grpSpPr>
        <a:xfrm>
          <a:off x="0" y="0"/>
          <a:ext cx="0" cy="0"/>
          <a:chOff x="0" y="0"/>
          <a:chExt cx="0" cy="0"/>
        </a:xfrm>
      </p:grpSpPr>
      <p:sp>
        <p:nvSpPr>
          <p:cNvPr id="126" name="Title Text"/>
          <p:cNvSpPr txBox="1"/>
          <p:nvPr>
            <p:ph type="title"/>
          </p:nvPr>
        </p:nvSpPr>
        <p:spPr>
          <a:xfrm>
            <a:off x="1270000" y="254000"/>
            <a:ext cx="10464800" cy="2438400"/>
          </a:xfrm>
          <a:prstGeom prst="rect">
            <a:avLst/>
          </a:prstGeom>
        </p:spPr>
        <p:txBody>
          <a:bodyPr>
            <a:normAutofit fontScale="100000" lnSpcReduction="0"/>
          </a:bodyPr>
          <a:lstStyle/>
          <a:p>
            <a:pPr/>
            <a:r>
              <a:t>Title Text</a:t>
            </a:r>
          </a:p>
        </p:txBody>
      </p:sp>
      <p:sp>
        <p:nvSpPr>
          <p:cNvPr id="127" name="Body Level One…"/>
          <p:cNvSpPr txBox="1"/>
          <p:nvPr>
            <p:ph type="body" sz="quarter" idx="1"/>
          </p:nvPr>
        </p:nvSpPr>
        <p:spPr>
          <a:xfrm>
            <a:off x="7772400" y="2768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20" name="Title Text"/>
          <p:cNvSpPr txBox="1"/>
          <p:nvPr>
            <p:ph type="title"/>
          </p:nvPr>
        </p:nvSpPr>
        <p:spPr>
          <a:xfrm>
            <a:off x="1270000" y="254000"/>
            <a:ext cx="10464800" cy="2438400"/>
          </a:xfrm>
          <a:prstGeom prst="rect">
            <a:avLst/>
          </a:prstGeom>
        </p:spPr>
        <p:txBody>
          <a:bodyPr>
            <a:normAutofit fontScale="100000" lnSpcReduction="0"/>
          </a:bodyPr>
          <a:lstStyle/>
          <a:p>
            <a:pPr/>
            <a:r>
              <a:t>Title Text</a:t>
            </a:r>
          </a:p>
        </p:txBody>
      </p:sp>
      <p:sp>
        <p:nvSpPr>
          <p:cNvPr id="21" name="Body Level One…"/>
          <p:cNvSpPr txBox="1"/>
          <p:nvPr>
            <p:ph type="body" idx="1"/>
          </p:nvPr>
        </p:nvSpPr>
        <p:spPr>
          <a:xfrm>
            <a:off x="1270000" y="2768600"/>
            <a:ext cx="10464800" cy="5715000"/>
          </a:xfrm>
          <a:prstGeom prst="rect">
            <a:avLst/>
          </a:prstGeom>
        </p:spPr>
        <p:txBody>
          <a:bodyPr/>
          <a:lstStyle>
            <a:lvl1pPr>
              <a:spcBef>
                <a:spcPts val="2400"/>
              </a:spcBef>
            </a:lvl1pPr>
            <a:lvl2pPr>
              <a:spcBef>
                <a:spcPts val="2400"/>
              </a:spcBef>
            </a:lvl2pPr>
            <a:lvl3pPr>
              <a:spcBef>
                <a:spcPts val="2400"/>
              </a:spcBef>
            </a:lvl3pPr>
            <a:lvl4pPr>
              <a:spcBef>
                <a:spcPts val="2400"/>
              </a:spcBef>
            </a:lvl4pPr>
            <a:lvl5pPr>
              <a:spcBef>
                <a:spcPts val="2400"/>
              </a:spcBef>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2 Column">
    <p:spTree>
      <p:nvGrpSpPr>
        <p:cNvPr id="1" name=""/>
        <p:cNvGrpSpPr/>
        <p:nvPr/>
      </p:nvGrpSpPr>
      <p:grpSpPr>
        <a:xfrm>
          <a:off x="0" y="0"/>
          <a:ext cx="0" cy="0"/>
          <a:chOff x="0" y="0"/>
          <a:chExt cx="0" cy="0"/>
        </a:xfrm>
      </p:grpSpPr>
      <p:sp>
        <p:nvSpPr>
          <p:cNvPr id="29" name="Title Text"/>
          <p:cNvSpPr txBox="1"/>
          <p:nvPr>
            <p:ph type="title"/>
          </p:nvPr>
        </p:nvSpPr>
        <p:spPr>
          <a:xfrm>
            <a:off x="1270000" y="254000"/>
            <a:ext cx="10464800" cy="2438400"/>
          </a:xfrm>
          <a:prstGeom prst="rect">
            <a:avLst/>
          </a:prstGeom>
        </p:spPr>
        <p:txBody>
          <a:bodyPr>
            <a:normAutofit fontScale="100000" lnSpcReduction="0"/>
          </a:bodyPr>
          <a:lstStyle/>
          <a:p>
            <a:pPr/>
            <a:r>
              <a:t>Title Text</a:t>
            </a:r>
          </a:p>
        </p:txBody>
      </p:sp>
      <p:sp>
        <p:nvSpPr>
          <p:cNvPr id="30" name="Body Level One…"/>
          <p:cNvSpPr txBox="1"/>
          <p:nvPr>
            <p:ph type="body" idx="1"/>
          </p:nvPr>
        </p:nvSpPr>
        <p:spPr>
          <a:xfrm>
            <a:off x="1270000" y="2768600"/>
            <a:ext cx="10464800" cy="5715000"/>
          </a:xfrm>
          <a:prstGeom prst="rect">
            <a:avLst/>
          </a:prstGeom>
        </p:spPr>
        <p:txBody>
          <a:bodyPr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3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3" name="Title Text"/>
          <p:cNvSpPr txBox="1"/>
          <p:nvPr>
            <p:ph type="title"/>
          </p:nvPr>
        </p:nvSpPr>
        <p:spPr>
          <a:xfrm>
            <a:off x="1270000" y="254000"/>
            <a:ext cx="10464800" cy="2438400"/>
          </a:xfrm>
          <a:prstGeom prst="rect">
            <a:avLst/>
          </a:prstGeom>
        </p:spPr>
        <p:txBody>
          <a:bodyPr>
            <a:normAutofit fontScale="100000" lnSpcReduction="0"/>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61" name="Title Text"/>
          <p:cNvSpPr txBox="1"/>
          <p:nvPr>
            <p:ph type="title"/>
          </p:nvPr>
        </p:nvSpPr>
        <p:spPr>
          <a:xfrm>
            <a:off x="1270000" y="2971800"/>
            <a:ext cx="10464800" cy="3810000"/>
          </a:xfrm>
          <a:prstGeom prst="rect">
            <a:avLst/>
          </a:prstGeom>
        </p:spPr>
        <p:txBody>
          <a:bodyPr>
            <a:normAutofit fontScale="100000" lnSpcReduction="0"/>
          </a:bodyP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69" name="Image"/>
          <p:cNvSpPr/>
          <p:nvPr>
            <p:ph type="pic" sz="half" idx="13"/>
          </p:nvPr>
        </p:nvSpPr>
        <p:spPr>
          <a:xfrm>
            <a:off x="2438400" y="1638300"/>
            <a:ext cx="8128000" cy="4559300"/>
          </a:xfrm>
          <a:prstGeom prst="rect">
            <a:avLst/>
          </a:prstGeom>
        </p:spPr>
        <p:txBody>
          <a:bodyPr lIns="91439" tIns="45719" rIns="91439" bIns="45719" anchor="t">
            <a:noAutofit/>
          </a:bodyPr>
          <a:lstStyle/>
          <a:p>
            <a:pPr/>
          </a:p>
        </p:txBody>
      </p:sp>
      <p:sp>
        <p:nvSpPr>
          <p:cNvPr id="70" name="Title Text"/>
          <p:cNvSpPr txBox="1"/>
          <p:nvPr>
            <p:ph type="title"/>
          </p:nvPr>
        </p:nvSpPr>
        <p:spPr>
          <a:xfrm>
            <a:off x="1270000" y="7366000"/>
            <a:ext cx="10464800" cy="1701800"/>
          </a:xfrm>
          <a:prstGeom prst="rect">
            <a:avLst/>
          </a:prstGeom>
        </p:spPr>
        <p:txBody>
          <a:bodyPr>
            <a:normAutofit fontScale="100000" lnSpcReduction="0"/>
          </a:bodyPr>
          <a:lstStyle/>
          <a:p>
            <a:pPr/>
            <a:r>
              <a:t>Title Text</a:t>
            </a: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Reflection">
    <p:spTree>
      <p:nvGrpSpPr>
        <p:cNvPr id="1" name=""/>
        <p:cNvGrpSpPr/>
        <p:nvPr/>
      </p:nvGrpSpPr>
      <p:grpSpPr>
        <a:xfrm>
          <a:off x="0" y="0"/>
          <a:ext cx="0" cy="0"/>
          <a:chOff x="0" y="0"/>
          <a:chExt cx="0" cy="0"/>
        </a:xfrm>
      </p:grpSpPr>
      <p:sp>
        <p:nvSpPr>
          <p:cNvPr id="78" name="Image"/>
          <p:cNvSpPr/>
          <p:nvPr>
            <p:ph type="pic" sz="half" idx="13"/>
          </p:nvPr>
        </p:nvSpPr>
        <p:spPr>
          <a:xfrm>
            <a:off x="2438400" y="1638300"/>
            <a:ext cx="8128000" cy="4559300"/>
          </a:xfrm>
          <a:prstGeom prst="rect">
            <a:avLst/>
          </a:prstGeom>
          <a:effectLst>
            <a:reflection blurRad="0" stA="50000" stPos="0" endA="0" endPos="40000" dist="0" dir="5400000" fadeDir="5400000" sx="100000" sy="-100000" kx="0" ky="0" algn="bl" rotWithShape="0"/>
          </a:effectLst>
        </p:spPr>
        <p:txBody>
          <a:bodyPr lIns="91439" tIns="45719" rIns="91439" bIns="45719" anchor="t">
            <a:noAutofit/>
          </a:bodyPr>
          <a:lstStyle/>
          <a:p>
            <a:pPr/>
          </a:p>
        </p:txBody>
      </p:sp>
      <p:sp>
        <p:nvSpPr>
          <p:cNvPr id="79" name="Title Text"/>
          <p:cNvSpPr txBox="1"/>
          <p:nvPr>
            <p:ph type="title"/>
          </p:nvPr>
        </p:nvSpPr>
        <p:spPr>
          <a:xfrm>
            <a:off x="1270000" y="7366000"/>
            <a:ext cx="10464800" cy="1701800"/>
          </a:xfrm>
          <a:prstGeom prst="rect">
            <a:avLst/>
          </a:prstGeom>
        </p:spPr>
        <p:txBody>
          <a:bodyPr>
            <a:normAutofit fontScale="100000" lnSpcReduction="0"/>
          </a:bodyPr>
          <a:lstStyle/>
          <a:p>
            <a:pPr/>
            <a:r>
              <a:t>Title Text</a:t>
            </a: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p:nvPr>
        </p:nvSpPr>
        <p:spPr>
          <a:xfrm>
            <a:off x="1270000" y="1270000"/>
            <a:ext cx="10464800" cy="721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Title Text</a:t>
            </a:r>
          </a:p>
        </p:txBody>
      </p:sp>
      <p:sp>
        <p:nvSpPr>
          <p:cNvPr id="4" name="Slide Number"/>
          <p:cNvSpPr txBox="1"/>
          <p:nvPr>
            <p:ph type="sldNum" sz="quarter" idx="2"/>
          </p:nvPr>
        </p:nvSpPr>
        <p:spPr>
          <a:xfrm>
            <a:off x="6324599" y="9258300"/>
            <a:ext cx="342901" cy="3683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1pPr>
      <a:lvl2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2pPr>
      <a:lvl3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3pPr>
      <a:lvl4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4pPr>
      <a:lvl5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5pPr>
      <a:lvl6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6pPr>
      <a:lvl7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7pPr>
      <a:lvl8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8pPr>
      <a:lvl9pPr marL="0" marR="0" indent="0" algn="ctr" defTabSz="584200" rtl="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9pPr>
    </p:titleStyle>
    <p:bodyStyle>
      <a:lvl1pPr marL="8890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1pPr>
      <a:lvl2pPr marL="13335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2pPr>
      <a:lvl3pPr marL="17780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3pPr>
      <a:lvl4pPr marL="22225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4pPr>
      <a:lvl5pPr marL="26670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5pPr>
      <a:lvl6pPr marL="30226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6pPr>
      <a:lvl7pPr marL="33782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7pPr>
      <a:lvl8pPr marL="37338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8pPr>
      <a:lvl9pPr marL="4089400" marR="0" indent="-571500" algn="l" defTabSz="584200" rtl="0" latinLnBrk="0">
        <a:lnSpc>
          <a:spcPct val="100000"/>
        </a:lnSpc>
        <a:spcBef>
          <a:spcPts val="48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Looking at the Sun as an Act of Memory:  An Analysis of Two Quichua Sun Songs.”…"/>
          <p:cNvSpPr txBox="1"/>
          <p:nvPr/>
        </p:nvSpPr>
        <p:spPr>
          <a:xfrm>
            <a:off x="2057485" y="1086628"/>
            <a:ext cx="8496301" cy="82246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1400">
                <a:solidFill>
                  <a:srgbClr val="522C48"/>
                </a:solidFill>
                <a:latin typeface="Helvetica Neue"/>
                <a:ea typeface="Helvetica Neue"/>
                <a:cs typeface="Helvetica Neue"/>
                <a:sym typeface="Helvetica Neue"/>
              </a:defRPr>
            </a:pPr>
            <a:r>
              <a:t>“Looking at the Sun as an Act of Memory:  An Analysis of Two Quichua Sun Songs.”</a:t>
            </a:r>
          </a:p>
          <a:p>
            <a:pPr algn="l" defTabSz="457200">
              <a:defRPr sz="1400">
                <a:solidFill>
                  <a:srgbClr val="522C48"/>
                </a:solidFill>
                <a:latin typeface="Helvetica Neue"/>
                <a:ea typeface="Helvetica Neue"/>
                <a:cs typeface="Helvetica Neue"/>
                <a:sym typeface="Helvetica Neue"/>
              </a:defRPr>
            </a:pPr>
            <a:r>
              <a:t>Tod Swanson</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In this essay I present two Pastaza Quichua sun songs that mutually interpret each other.  Both songs are expressions of a particular type of filial piety called “ayllura iyariina” (remembering relatives).  The Kichwa verb iyarina  which means both “remembering” and “thinking,” consists of looking at the local land or some aspect of the local landscape and remembering the family history that occurred there.  This memory then orients future action.  </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Song 1:   When the sun comes up each morning Eulodia Dahua  sings this song which addresses her departed mother and the sun.</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This sun, This sun</a:t>
            </a:r>
          </a:p>
          <a:p>
            <a:pPr algn="l" defTabSz="457200">
              <a:defRPr sz="1400">
                <a:solidFill>
                  <a:srgbClr val="522C48"/>
                </a:solidFill>
                <a:latin typeface="Helvetica Neue"/>
                <a:ea typeface="Helvetica Neue"/>
                <a:cs typeface="Helvetica Neue"/>
                <a:sym typeface="Helvetica Neue"/>
              </a:defRPr>
            </a:pPr>
            <a:r>
              <a:t>My dear mother</a:t>
            </a:r>
          </a:p>
          <a:p>
            <a:pPr algn="l" defTabSz="457200">
              <a:defRPr sz="1400">
                <a:solidFill>
                  <a:srgbClr val="522C48"/>
                </a:solidFill>
                <a:latin typeface="Helvetica Neue"/>
                <a:ea typeface="Helvetica Neue"/>
                <a:cs typeface="Helvetica Neue"/>
                <a:sym typeface="Helvetica Neue"/>
              </a:defRPr>
            </a:pPr>
            <a:r>
              <a:t>My dear mother</a:t>
            </a:r>
          </a:p>
          <a:p>
            <a:pPr algn="l" defTabSz="457200">
              <a:defRPr sz="1400">
                <a:solidFill>
                  <a:srgbClr val="522C48"/>
                </a:solidFill>
                <a:latin typeface="Helvetica Neue"/>
                <a:ea typeface="Helvetica Neue"/>
                <a:cs typeface="Helvetica Neue"/>
                <a:sym typeface="Helvetica Neue"/>
              </a:defRPr>
            </a:pPr>
            <a:r>
              <a:t>You saw, You saw</a:t>
            </a:r>
          </a:p>
          <a:p>
            <a:pPr algn="l" defTabSz="457200">
              <a:defRPr sz="1400">
                <a:solidFill>
                  <a:srgbClr val="522C48"/>
                </a:solidFill>
                <a:latin typeface="Helvetica Neue"/>
                <a:ea typeface="Helvetica Neue"/>
                <a:cs typeface="Helvetica Neue"/>
                <a:sym typeface="Helvetica Neue"/>
              </a:defRPr>
            </a:pPr>
            <a:r>
              <a:t>My mother you saw</a:t>
            </a:r>
          </a:p>
          <a:p>
            <a:pPr algn="l" defTabSz="457200">
              <a:defRPr sz="1400">
                <a:solidFill>
                  <a:srgbClr val="522C48"/>
                </a:solidFill>
                <a:latin typeface="Helvetica Neue"/>
                <a:ea typeface="Helvetica Neue"/>
                <a:cs typeface="Helvetica Neue"/>
                <a:sym typeface="Helvetica Neue"/>
              </a:defRPr>
            </a:pPr>
            <a:r>
              <a:t>This sun</a:t>
            </a:r>
          </a:p>
          <a:p>
            <a:pPr algn="l" defTabSz="457200">
              <a:defRPr sz="1400">
                <a:solidFill>
                  <a:srgbClr val="522C48"/>
                </a:solidFill>
                <a:latin typeface="Helvetica Neue"/>
                <a:ea typeface="Helvetica Neue"/>
                <a:cs typeface="Helvetica Neue"/>
                <a:sym typeface="Helvetica Neue"/>
              </a:defRPr>
            </a:pPr>
            <a:r>
              <a:t>When from inside your womb, </a:t>
            </a:r>
          </a:p>
          <a:p>
            <a:pPr algn="l" defTabSz="457200">
              <a:defRPr sz="1400">
                <a:solidFill>
                  <a:srgbClr val="522C48"/>
                </a:solidFill>
                <a:latin typeface="Helvetica Neue"/>
                <a:ea typeface="Helvetica Neue"/>
                <a:cs typeface="Helvetica Neue"/>
                <a:sym typeface="Helvetica Neue"/>
              </a:defRPr>
            </a:pPr>
            <a:r>
              <a:t>When from inside your womb</a:t>
            </a:r>
          </a:p>
          <a:p>
            <a:pPr algn="l" defTabSz="457200">
              <a:defRPr sz="1400">
                <a:solidFill>
                  <a:srgbClr val="522C48"/>
                </a:solidFill>
                <a:latin typeface="Helvetica Neue"/>
                <a:ea typeface="Helvetica Neue"/>
                <a:cs typeface="Helvetica Neue"/>
                <a:sym typeface="Helvetica Neue"/>
              </a:defRPr>
            </a:pPr>
            <a:r>
              <a:t>You were bringing me out</a:t>
            </a:r>
          </a:p>
          <a:p>
            <a:pPr algn="l" defTabSz="457200">
              <a:defRPr sz="1400">
                <a:solidFill>
                  <a:srgbClr val="522C48"/>
                </a:solidFill>
                <a:latin typeface="Helvetica Neue"/>
                <a:ea typeface="Helvetica Neue"/>
                <a:cs typeface="Helvetica Neue"/>
                <a:sym typeface="Helvetica Neue"/>
              </a:defRPr>
            </a:pPr>
            <a:r>
              <a:t>You were bringing me out</a:t>
            </a:r>
          </a:p>
          <a:p>
            <a:pPr algn="l" defTabSz="457200">
              <a:defRPr sz="1400">
                <a:solidFill>
                  <a:srgbClr val="522C48"/>
                </a:solidFill>
                <a:latin typeface="Helvetica Neue"/>
                <a:ea typeface="Helvetica Neue"/>
                <a:cs typeface="Helvetica Neue"/>
                <a:sym typeface="Helvetica Neue"/>
              </a:defRPr>
            </a:pPr>
            <a:r>
              <a:t>You saw this same sun</a:t>
            </a:r>
          </a:p>
          <a:p>
            <a:pPr algn="l" defTabSz="457200">
              <a:defRPr sz="1400">
                <a:solidFill>
                  <a:srgbClr val="522C48"/>
                </a:solidFill>
                <a:latin typeface="Helvetica Neue"/>
                <a:ea typeface="Helvetica Neue"/>
                <a:cs typeface="Helvetica Neue"/>
                <a:sym typeface="Helvetica Neue"/>
              </a:defRPr>
            </a:pPr>
            <a:r>
              <a:t>My dear mother, my mother</a:t>
            </a:r>
          </a:p>
          <a:p>
            <a:pPr algn="l" defTabSz="457200">
              <a:defRPr sz="1400">
                <a:solidFill>
                  <a:srgbClr val="522C48"/>
                </a:solidFill>
                <a:latin typeface="Helvetica Neue"/>
                <a:ea typeface="Helvetica Neue"/>
                <a:cs typeface="Helvetica Neue"/>
                <a:sym typeface="Helvetica Neue"/>
              </a:defRPr>
            </a:pPr>
            <a:r>
              <a:t>My dear mother, my mother</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Now when you go away leaving me</a:t>
            </a:r>
          </a:p>
          <a:p>
            <a:pPr algn="l" defTabSz="457200">
              <a:defRPr sz="1400">
                <a:solidFill>
                  <a:srgbClr val="522C48"/>
                </a:solidFill>
                <a:latin typeface="Helvetica Neue"/>
                <a:ea typeface="Helvetica Neue"/>
                <a:cs typeface="Helvetica Neue"/>
                <a:sym typeface="Helvetica Neue"/>
              </a:defRPr>
            </a:pPr>
            <a:r>
              <a:t>When you go away leaving me</a:t>
            </a:r>
          </a:p>
          <a:p>
            <a:pPr algn="l" defTabSz="457200">
              <a:defRPr sz="1400">
                <a:solidFill>
                  <a:srgbClr val="522C48"/>
                </a:solidFill>
                <a:latin typeface="Helvetica Neue"/>
                <a:ea typeface="Helvetica Neue"/>
                <a:cs typeface="Helvetica Neue"/>
                <a:sym typeface="Helvetica Neue"/>
              </a:defRPr>
            </a:pPr>
            <a:r>
              <a:t>The likeness of your face</a:t>
            </a:r>
          </a:p>
          <a:p>
            <a:pPr algn="l" defTabSz="457200">
              <a:defRPr sz="1400">
                <a:solidFill>
                  <a:srgbClr val="522C48"/>
                </a:solidFill>
                <a:latin typeface="Helvetica Neue"/>
                <a:ea typeface="Helvetica Neue"/>
                <a:cs typeface="Helvetica Neue"/>
                <a:sym typeface="Helvetica Neue"/>
              </a:defRPr>
            </a:pPr>
            <a:r>
              <a:t>The likeness of your face</a:t>
            </a:r>
          </a:p>
          <a:p>
            <a:pPr algn="l" defTabSz="457200">
              <a:defRPr sz="1400">
                <a:solidFill>
                  <a:srgbClr val="522C48"/>
                </a:solidFill>
                <a:latin typeface="Helvetica Neue"/>
                <a:ea typeface="Helvetica Neue"/>
                <a:cs typeface="Helvetica Neue"/>
                <a:sym typeface="Helvetica Neue"/>
              </a:defRPr>
            </a:pPr>
            <a:r>
              <a:t>Every day I will see</a:t>
            </a:r>
          </a:p>
          <a:p>
            <a:pPr algn="l" defTabSz="457200">
              <a:defRPr sz="1400">
                <a:solidFill>
                  <a:srgbClr val="522C48"/>
                </a:solidFill>
                <a:latin typeface="Helvetica Neue"/>
                <a:ea typeface="Helvetica Neue"/>
                <a:cs typeface="Helvetica Neue"/>
                <a:sym typeface="Helvetica Neue"/>
              </a:defRPr>
            </a:pPr>
            <a:r>
              <a:t>Every day I will see</a:t>
            </a:r>
          </a:p>
          <a:p>
            <a:pPr algn="l" defTabSz="457200">
              <a:defRPr sz="1400">
                <a:solidFill>
                  <a:srgbClr val="522C48"/>
                </a:solidFill>
                <a:latin typeface="Helvetica Neue"/>
                <a:ea typeface="Helvetica Neue"/>
                <a:cs typeface="Helvetica Neue"/>
                <a:sym typeface="Helvetica Neue"/>
              </a:defRPr>
            </a:pPr>
            <a:r>
              <a:t>The likeness of your face</a:t>
            </a:r>
          </a:p>
          <a:p>
            <a:pPr algn="l" defTabSz="457200">
              <a:defRPr sz="1400">
                <a:solidFill>
                  <a:srgbClr val="522C48"/>
                </a:solidFill>
                <a:latin typeface="Helvetica Neue"/>
                <a:ea typeface="Helvetica Neue"/>
                <a:cs typeface="Helvetica Neue"/>
                <a:sym typeface="Helvetica Neue"/>
              </a:defRPr>
            </a:pPr>
            <a:r>
              <a:t>When I look at the sun</a:t>
            </a:r>
          </a:p>
          <a:p>
            <a:pPr algn="l" defTabSz="457200">
              <a:defRPr sz="1400">
                <a:solidFill>
                  <a:srgbClr val="522C48"/>
                </a:solidFill>
                <a:latin typeface="Helvetica Neue"/>
                <a:ea typeface="Helvetica Neue"/>
                <a:cs typeface="Helvetica Neue"/>
                <a:sym typeface="Helvetica Neue"/>
              </a:defRPr>
            </a:pPr>
            <a:r>
              <a:t>I will be here remembering</a:t>
            </a:r>
          </a:p>
          <a:p>
            <a:pPr algn="l" defTabSz="457200">
              <a:defRPr sz="1400">
                <a:solidFill>
                  <a:srgbClr val="522C48"/>
                </a:solidFill>
                <a:latin typeface="Helvetica Neue"/>
                <a:ea typeface="Helvetica Neue"/>
                <a:cs typeface="Helvetica Neue"/>
                <a:sym typeface="Helvetica Neue"/>
              </a:defRPr>
            </a:pPr>
            <a:r>
              <a:t>My dear mother, my mother</a:t>
            </a:r>
          </a:p>
          <a:p>
            <a:pPr algn="l" defTabSz="457200">
              <a:defRPr sz="1400">
                <a:solidFill>
                  <a:srgbClr val="522C48"/>
                </a:solidFill>
                <a:latin typeface="Helvetica Neue"/>
                <a:ea typeface="Helvetica Neue"/>
                <a:cs typeface="Helvetica Neue"/>
                <a:sym typeface="Helvetica Neue"/>
              </a:defRPr>
            </a:pPr>
            <a:r>
              <a:t>My dear mother, my mother </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p>
        </p:txBody>
      </p:sp>
      <p:pic>
        <p:nvPicPr>
          <p:cNvPr id="138" name="Screen Shot 2017-04-02 at 12.11.41 PM.png" descr="Screen Shot 2017-04-02 at 12.11.41 PM.png"/>
          <p:cNvPicPr>
            <a:picLocks noChangeAspect="1"/>
          </p:cNvPicPr>
          <p:nvPr/>
        </p:nvPicPr>
        <p:blipFill>
          <a:blip r:embed="rId2">
            <a:extLst/>
          </a:blip>
          <a:stretch>
            <a:fillRect/>
          </a:stretch>
        </p:blipFill>
        <p:spPr>
          <a:xfrm>
            <a:off x="6097430" y="3319443"/>
            <a:ext cx="4181143" cy="556638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Looking at the Sun as an Act of Memory:  An Analysis of Two Quichua Sun Songs.”…"/>
          <p:cNvSpPr txBox="1"/>
          <p:nvPr/>
        </p:nvSpPr>
        <p:spPr>
          <a:xfrm>
            <a:off x="1930485" y="2559828"/>
            <a:ext cx="8496302" cy="41606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1400">
                <a:solidFill>
                  <a:srgbClr val="522C48"/>
                </a:solidFill>
                <a:latin typeface="Helvetica Neue"/>
                <a:ea typeface="Helvetica Neue"/>
                <a:cs typeface="Helvetica Neue"/>
                <a:sym typeface="Helvetica Neue"/>
              </a:defRPr>
            </a:pPr>
            <a:r>
              <a:t>K</a:t>
            </a:r>
            <a:r>
              <a:t>ai indita chu-yan//</a:t>
            </a:r>
            <a:br/>
            <a:r>
              <a:t>Ñuca mamitagaya//</a:t>
            </a:r>
            <a:br/>
            <a:r>
              <a:t>Ricupangui,rikupan ya</a:t>
            </a:r>
            <a:br/>
            <a:r>
              <a:t>Kai indita chu-ya</a:t>
            </a:r>
            <a:br/>
            <a:r>
              <a:t>Ñuca mamitagaya ricuparangui</a:t>
            </a:r>
            <a:br/>
            <a:r>
              <a:t>Kan iksaukumanda//</a:t>
            </a:r>
            <a:br/>
            <a:r>
              <a:t>Llukshisha llukshisha,</a:t>
            </a:r>
            <a:br/>
            <a:r>
              <a:t>Kai indita chu-ya</a:t>
            </a:r>
            <a:br/>
            <a:r>
              <a:t>Rikuparangui mari</a:t>
            </a:r>
            <a:br/>
            <a:r>
              <a:t>Mamitalla, mamita//</a:t>
            </a:r>
          </a:p>
          <a:p>
            <a:pPr algn="l" defTabSz="457200">
              <a:defRPr sz="1400">
                <a:solidFill>
                  <a:srgbClr val="522C48"/>
                </a:solidFill>
                <a:latin typeface="Helvetica Neue"/>
                <a:ea typeface="Helvetica Neue"/>
                <a:cs typeface="Helvetica Neue"/>
                <a:sym typeface="Helvetica Neue"/>
              </a:defRPr>
            </a:pPr>
            <a:r>
              <a:t>Kan ichusha rikpi//</a:t>
            </a:r>
            <a:br/>
            <a:r>
              <a:t>Kamba ñawita shina//</a:t>
            </a:r>
            <a:br/>
            <a:r>
              <a:t>Tukui punzhalla-mi-ya//</a:t>
            </a:r>
            <a:br/>
            <a:r>
              <a:t>Kamba nawita shina</a:t>
            </a:r>
            <a:br/>
            <a:r>
              <a:t>Indita rikusha </a:t>
            </a:r>
            <a:br/>
            <a:r>
              <a:t>Yuyarisha tiyani</a:t>
            </a:r>
            <a:br/>
            <a:r>
              <a:t>Mamitalla mamita//</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p>
        </p:txBody>
      </p:sp>
      <p:pic>
        <p:nvPicPr>
          <p:cNvPr id="141" name="Screen Shot 2017-04-02 at 12.11.41 PM.png" descr="Screen Shot 2017-04-02 at 12.11.41 PM.png"/>
          <p:cNvPicPr>
            <a:picLocks noChangeAspect="1"/>
          </p:cNvPicPr>
          <p:nvPr/>
        </p:nvPicPr>
        <p:blipFill>
          <a:blip r:embed="rId2">
            <a:extLst/>
          </a:blip>
          <a:stretch>
            <a:fillRect/>
          </a:stretch>
        </p:blipFill>
        <p:spPr>
          <a:xfrm>
            <a:off x="5384329" y="2665481"/>
            <a:ext cx="2563519" cy="3412829"/>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2-…"/>
          <p:cNvSpPr txBox="1"/>
          <p:nvPr/>
        </p:nvSpPr>
        <p:spPr>
          <a:xfrm>
            <a:off x="1323425" y="668876"/>
            <a:ext cx="9781490" cy="33478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1400">
                <a:solidFill>
                  <a:srgbClr val="522C48"/>
                </a:solidFill>
                <a:latin typeface="Helvetica Neue"/>
                <a:ea typeface="Helvetica Neue"/>
                <a:cs typeface="Helvetica Neue"/>
                <a:sym typeface="Helvetica Neue"/>
              </a:defRPr>
            </a:pPr>
            <a:r>
              <a:t>                                                                                                                                                                                              -2-</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How does the sun serve as a tie or a bond between the singer and her departed mother?   The singer’s mother is said to have looked at this sun at the moment she was giving birth to the singer.  Because of this her mother’s face, captured at that intimate moment, is there recorded in the sun.   After the mother dies the daughter remembers her mother’s face every day when she sees the sun.  The sun can function as a mother for her because it contains that motherly memory of the singer’s birth.  The memory of that moment is so etched into the sun that the sun remembers the singer’s birth with the same intensity and intimacy that her mother would would have remembered it. </a:t>
            </a:r>
          </a:p>
          <a:p>
            <a:pPr algn="l" defTabSz="457200">
              <a:defRPr sz="1400">
                <a:solidFill>
                  <a:srgbClr val="522C48"/>
                </a:solidFill>
                <a:latin typeface="Helvetica Neue"/>
                <a:ea typeface="Helvetica Neue"/>
                <a:cs typeface="Helvetica Neue"/>
                <a:sym typeface="Helvetica Neue"/>
              </a:defRPr>
            </a:pPr>
            <a:r>
              <a:t>    The song has a depth of generational memory because the singer’s Achuar great grandmother Nunguli is said to have sung the same song remembering her own mother.  By singing this song habitually the singer becomes an “Indi Warmi” or a “Sun Woman” because she is the daughter, granddaughter, and great-granddaughter of other Indi Warmiuna (sun women) who have similarly sung their family identities into the sun.  The song illustrates the way in which Quichua/Shuar/Andoan culture linked the memory of relatives and family history (Quichua: yuyarina/iyarina) to objects in nature (in this case the sun, but frequently manioc fields, or plant and animals species).   The local earth or natural world served as pneumonic device for remembering relatives because it is believed to contain the local past.</a:t>
            </a:r>
          </a:p>
        </p:txBody>
      </p:sp>
      <p:pic>
        <p:nvPicPr>
          <p:cNvPr id="144" name="Screen Shot 2017-04-02 at 12.11.41 PM.png" descr="Screen Shot 2017-04-02 at 12.11.41 PM.png"/>
          <p:cNvPicPr>
            <a:picLocks noChangeAspect="1"/>
          </p:cNvPicPr>
          <p:nvPr/>
        </p:nvPicPr>
        <p:blipFill>
          <a:blip r:embed="rId2">
            <a:extLst/>
          </a:blip>
          <a:stretch>
            <a:fillRect/>
          </a:stretch>
        </p:blipFill>
        <p:spPr>
          <a:xfrm>
            <a:off x="1337833" y="4140504"/>
            <a:ext cx="3257068" cy="433615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3-…"/>
          <p:cNvSpPr txBox="1"/>
          <p:nvPr/>
        </p:nvSpPr>
        <p:spPr>
          <a:xfrm>
            <a:off x="1447533" y="631138"/>
            <a:ext cx="9203582" cy="82246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1400">
                <a:solidFill>
                  <a:srgbClr val="522C48"/>
                </a:solidFill>
                <a:latin typeface="Helvetica Neue"/>
                <a:ea typeface="Helvetica Neue"/>
                <a:cs typeface="Helvetica Neue"/>
                <a:sym typeface="Helvetica Neue"/>
              </a:defRPr>
            </a:pPr>
            <a:r>
              <a:t>                                                                                                                                                                                   -3-   </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Song 2        “I am a Sun Woman” (Quichua transcription; Indi Warmi Marani);  </a:t>
            </a:r>
          </a:p>
          <a:p>
            <a:pPr algn="l" defTabSz="457200">
              <a:defRPr sz="1400">
                <a:solidFill>
                  <a:srgbClr val="522C48"/>
                </a:solidFill>
                <a:latin typeface="Helvetica Neue"/>
                <a:ea typeface="Helvetica Neue"/>
                <a:cs typeface="Helvetica Neue"/>
                <a:sym typeface="Helvetica Neue"/>
              </a:defRPr>
            </a:pPr>
            <a:r>
              <a:t>Singer: Eulodia Dagua.  Recorded by Tod Swanson, June 2009 </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In this second song, which is a form of love medicine or love magic, the same singer uses this nature-embedded quality of  memory to fix her own face in the sun so that a man who seeks to leave her will be haunted by her memory every time he sees a sunrise or a sunset.   Once the song is sung each sunrise and sunset will flood the man’s heart with longing causing him to return  to the woman he left.  </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I am a Sun Woman   </a:t>
            </a:r>
          </a:p>
          <a:p>
            <a:pPr algn="l" defTabSz="457200">
              <a:defRPr sz="1400">
                <a:solidFill>
                  <a:srgbClr val="522C48"/>
                </a:solidFill>
                <a:latin typeface="Helvetica Neue"/>
                <a:ea typeface="Helvetica Neue"/>
                <a:cs typeface="Helvetica Neue"/>
                <a:sym typeface="Helvetica Neue"/>
              </a:defRPr>
            </a:pPr>
            <a:r>
              <a:t>I am a Sun Woman</a:t>
            </a:r>
          </a:p>
          <a:p>
            <a:pPr algn="l" defTabSz="457200">
              <a:defRPr sz="1400">
                <a:solidFill>
                  <a:srgbClr val="522C48"/>
                </a:solidFill>
                <a:latin typeface="Helvetica Neue"/>
                <a:ea typeface="Helvetica Neue"/>
                <a:cs typeface="Helvetica Neue"/>
                <a:sym typeface="Helvetica Neue"/>
              </a:defRPr>
            </a:pPr>
            <a:r>
              <a:t>I am not a human woman</a:t>
            </a:r>
          </a:p>
          <a:p>
            <a:pPr algn="l" defTabSz="457200">
              <a:defRPr sz="1400">
                <a:solidFill>
                  <a:srgbClr val="522C48"/>
                </a:solidFill>
                <a:latin typeface="Helvetica Neue"/>
                <a:ea typeface="Helvetica Neue"/>
                <a:cs typeface="Helvetica Neue"/>
                <a:sym typeface="Helvetica Neue"/>
              </a:defRPr>
            </a:pPr>
            <a:r>
              <a:t>I am a Sun Woman </a:t>
            </a:r>
          </a:p>
          <a:p>
            <a:pPr algn="l" defTabSz="457200">
              <a:defRPr sz="1400">
                <a:solidFill>
                  <a:srgbClr val="522C48"/>
                </a:solidFill>
                <a:latin typeface="Helvetica Neue"/>
                <a:ea typeface="Helvetica Neue"/>
                <a:cs typeface="Helvetica Neue"/>
                <a:sym typeface="Helvetica Neue"/>
              </a:defRPr>
            </a:pPr>
            <a:r>
              <a:t>If you say you want to leave me</a:t>
            </a:r>
          </a:p>
          <a:p>
            <a:pPr algn="l" defTabSz="457200">
              <a:defRPr sz="1400">
                <a:solidFill>
                  <a:srgbClr val="522C48"/>
                </a:solidFill>
                <a:latin typeface="Helvetica Neue"/>
                <a:ea typeface="Helvetica Neue"/>
                <a:cs typeface="Helvetica Neue"/>
                <a:sym typeface="Helvetica Neue"/>
              </a:defRPr>
            </a:pPr>
            <a:r>
              <a:t>If you say you want to leave me</a:t>
            </a:r>
          </a:p>
          <a:p>
            <a:pPr algn="l" defTabSz="457200">
              <a:defRPr sz="1400">
                <a:solidFill>
                  <a:srgbClr val="522C48"/>
                </a:solidFill>
                <a:latin typeface="Helvetica Neue"/>
                <a:ea typeface="Helvetica Neue"/>
                <a:cs typeface="Helvetica Neue"/>
                <a:sym typeface="Helvetica Neue"/>
              </a:defRPr>
            </a:pPr>
            <a:r>
              <a:t>It is not like before </a:t>
            </a:r>
          </a:p>
          <a:p>
            <a:pPr algn="l" defTabSz="457200">
              <a:defRPr sz="1400">
                <a:solidFill>
                  <a:srgbClr val="522C48"/>
                </a:solidFill>
                <a:latin typeface="Helvetica Neue"/>
                <a:ea typeface="Helvetica Neue"/>
                <a:cs typeface="Helvetica Neue"/>
                <a:sym typeface="Helvetica Neue"/>
              </a:defRPr>
            </a:pPr>
            <a:r>
              <a:t>I am not a human woman</a:t>
            </a:r>
          </a:p>
          <a:p>
            <a:pPr algn="l" defTabSz="457200">
              <a:defRPr sz="1400">
                <a:solidFill>
                  <a:srgbClr val="522C48"/>
                </a:solidFill>
                <a:latin typeface="Helvetica Neue"/>
                <a:ea typeface="Helvetica Neue"/>
                <a:cs typeface="Helvetica Neue"/>
                <a:sym typeface="Helvetica Neue"/>
              </a:defRPr>
            </a:pPr>
            <a:r>
              <a:t>I am a Sun Woman, I am a Woman of the Sun</a:t>
            </a:r>
          </a:p>
          <a:p>
            <a:pPr algn="l" defTabSz="457200">
              <a:defRPr sz="1400">
                <a:solidFill>
                  <a:srgbClr val="522C48"/>
                </a:solidFill>
                <a:latin typeface="Helvetica Neue"/>
                <a:ea typeface="Helvetica Neue"/>
                <a:cs typeface="Helvetica Neue"/>
                <a:sym typeface="Helvetica Neue"/>
              </a:defRPr>
            </a:pPr>
            <a:r>
              <a:t>(If ) you (say) I will go leaving her</a:t>
            </a:r>
          </a:p>
          <a:p>
            <a:pPr algn="l" defTabSz="457200">
              <a:defRPr sz="1400">
                <a:solidFill>
                  <a:srgbClr val="522C48"/>
                </a:solidFill>
                <a:latin typeface="Helvetica Neue"/>
                <a:ea typeface="Helvetica Neue"/>
                <a:cs typeface="Helvetica Neue"/>
                <a:sym typeface="Helvetica Neue"/>
              </a:defRPr>
            </a:pPr>
            <a:r>
              <a:t>If you say I want to go leaving her. </a:t>
            </a:r>
          </a:p>
          <a:p>
            <a:pPr algn="l" defTabSz="457200">
              <a:defRPr sz="1400">
                <a:solidFill>
                  <a:srgbClr val="522C48"/>
                </a:solidFill>
                <a:latin typeface="Helvetica Neue"/>
                <a:ea typeface="Helvetica Neue"/>
                <a:cs typeface="Helvetica Neue"/>
                <a:sym typeface="Helvetica Neue"/>
              </a:defRPr>
            </a:pPr>
            <a:r>
              <a:t>Every morning.</a:t>
            </a:r>
          </a:p>
          <a:p>
            <a:pPr algn="l" defTabSz="457200">
              <a:defRPr sz="1400">
                <a:solidFill>
                  <a:srgbClr val="522C48"/>
                </a:solidFill>
                <a:latin typeface="Helvetica Neue"/>
                <a:ea typeface="Helvetica Neue"/>
                <a:cs typeface="Helvetica Neue"/>
                <a:sym typeface="Helvetica Neue"/>
              </a:defRPr>
            </a:pPr>
            <a:r>
              <a:t>I will rise taking your little eyes out.</a:t>
            </a:r>
          </a:p>
          <a:p>
            <a:pPr algn="l" defTabSz="457200">
              <a:defRPr sz="1400">
                <a:solidFill>
                  <a:srgbClr val="522C48"/>
                </a:solidFill>
                <a:latin typeface="Helvetica Neue"/>
                <a:ea typeface="Helvetica Neue"/>
                <a:cs typeface="Helvetica Neue"/>
                <a:sym typeface="Helvetica Neue"/>
              </a:defRPr>
            </a:pPr>
            <a:r>
              <a:t>I will dawn taking them out</a:t>
            </a:r>
          </a:p>
          <a:p>
            <a:pPr algn="l" defTabSz="457200">
              <a:defRPr sz="1400">
                <a:solidFill>
                  <a:srgbClr val="522C48"/>
                </a:solidFill>
                <a:latin typeface="Helvetica Neue"/>
                <a:ea typeface="Helvetica Neue"/>
                <a:cs typeface="Helvetica Neue"/>
                <a:sym typeface="Helvetica Neue"/>
              </a:defRPr>
            </a:pPr>
            <a:r>
              <a:t>Sun Woman, Sun Woman</a:t>
            </a:r>
          </a:p>
          <a:p>
            <a:pPr algn="l" defTabSz="457200">
              <a:defRPr sz="1400">
                <a:solidFill>
                  <a:srgbClr val="522C48"/>
                </a:solidFill>
                <a:latin typeface="Helvetica Neue"/>
                <a:ea typeface="Helvetica Neue"/>
                <a:cs typeface="Helvetica Neue"/>
                <a:sym typeface="Helvetica Neue"/>
              </a:defRPr>
            </a:pPr>
            <a:r>
              <a:t>She was in the Sun, Sun</a:t>
            </a:r>
          </a:p>
          <a:p>
            <a:pPr algn="l" defTabSz="457200">
              <a:defRPr sz="1400">
                <a:solidFill>
                  <a:srgbClr val="522C48"/>
                </a:solidFill>
                <a:latin typeface="Helvetica Neue"/>
                <a:ea typeface="Helvetica Neue"/>
                <a:cs typeface="Helvetica Neue"/>
                <a:sym typeface="Helvetica Neue"/>
              </a:defRPr>
            </a:pPr>
            <a:r>
              <a:t>She was in the Sun, Sun </a:t>
            </a:r>
          </a:p>
          <a:p>
            <a:pPr algn="l" defTabSz="457200">
              <a:defRPr sz="1400">
                <a:solidFill>
                  <a:srgbClr val="522C48"/>
                </a:solidFill>
                <a:latin typeface="Helvetica Neue"/>
                <a:ea typeface="Helvetica Neue"/>
                <a:cs typeface="Helvetica Neue"/>
                <a:sym typeface="Helvetica Neue"/>
              </a:defRPr>
            </a:pPr>
            <a:r>
              <a:t>Don’t turn around to look back</a:t>
            </a:r>
          </a:p>
          <a:p>
            <a:pPr algn="l" defTabSz="457200">
              <a:defRPr sz="1400">
                <a:solidFill>
                  <a:srgbClr val="522C48"/>
                </a:solidFill>
                <a:latin typeface="Helvetica Neue"/>
                <a:ea typeface="Helvetica Neue"/>
                <a:cs typeface="Helvetica Neue"/>
                <a:sym typeface="Helvetica Neue"/>
              </a:defRPr>
            </a:pPr>
            <a:r>
              <a:t>Your heart, Your heart</a:t>
            </a:r>
          </a:p>
          <a:p>
            <a:pPr algn="l" defTabSz="457200">
              <a:defRPr sz="1400">
                <a:solidFill>
                  <a:srgbClr val="522C48"/>
                </a:solidFill>
                <a:latin typeface="Helvetica Neue"/>
                <a:ea typeface="Helvetica Neue"/>
                <a:cs typeface="Helvetica Neue"/>
                <a:sym typeface="Helvetica Neue"/>
              </a:defRPr>
            </a:pPr>
            <a:r>
              <a:t>I will take, I will take </a:t>
            </a:r>
          </a:p>
          <a:p>
            <a:pPr algn="l" defTabSz="457200">
              <a:defRPr sz="1400">
                <a:solidFill>
                  <a:srgbClr val="522C48"/>
                </a:solidFill>
                <a:latin typeface="Helvetica Neue"/>
                <a:ea typeface="Helvetica Neue"/>
                <a:cs typeface="Helvetica Neue"/>
                <a:sym typeface="Helvetica Neue"/>
              </a:defRPr>
            </a:pPr>
            <a:r>
              <a:t>When the sun is going down</a:t>
            </a:r>
          </a:p>
          <a:p>
            <a:pPr algn="l" defTabSz="457200">
              <a:defRPr sz="1400">
                <a:solidFill>
                  <a:srgbClr val="522C48"/>
                </a:solidFill>
                <a:latin typeface="Helvetica Neue"/>
                <a:ea typeface="Helvetica Neue"/>
                <a:cs typeface="Helvetica Neue"/>
                <a:sym typeface="Helvetica Neue"/>
              </a:defRPr>
            </a:pPr>
            <a:r>
              <a:t>Don’t turn around</a:t>
            </a:r>
          </a:p>
          <a:p>
            <a:pPr algn="l" defTabSz="457200">
              <a:defRPr sz="1400">
                <a:solidFill>
                  <a:srgbClr val="522C48"/>
                </a:solidFill>
                <a:latin typeface="Helvetica Neue"/>
                <a:ea typeface="Helvetica Neue"/>
                <a:cs typeface="Helvetica Neue"/>
                <a:sym typeface="Helvetica Neue"/>
              </a:defRPr>
            </a:pPr>
            <a:r>
              <a:t>Don’t look at me</a:t>
            </a:r>
          </a:p>
          <a:p>
            <a:pPr algn="l" defTabSz="457200">
              <a:defRPr sz="1400">
                <a:solidFill>
                  <a:srgbClr val="522C48"/>
                </a:solidFill>
                <a:latin typeface="Helvetica Neue"/>
                <a:ea typeface="Helvetica Neue"/>
                <a:cs typeface="Helvetica Neue"/>
                <a:sym typeface="Helvetica Neue"/>
              </a:defRPr>
            </a:pPr>
            <a:r>
              <a:t>I will go taking your heart  away</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The power of this second song is dependent of the first.  The woman can identify herself as a “sun woman” and so use the sun to her advantage as love medicine only because the sun has been associated with her family, her mother, and her birth through the habitual looking at the sun and remembering her mother expressed in the first song.</a:t>
            </a:r>
          </a:p>
        </p:txBody>
      </p:sp>
      <p:pic>
        <p:nvPicPr>
          <p:cNvPr id="147" name="Screen Shot 2017-04-02 at 12.11.41 PM.png" descr="Screen Shot 2017-04-02 at 12.11.41 PM.png"/>
          <p:cNvPicPr>
            <a:picLocks noChangeAspect="1"/>
          </p:cNvPicPr>
          <p:nvPr/>
        </p:nvPicPr>
        <p:blipFill>
          <a:blip r:embed="rId2">
            <a:extLst/>
          </a:blip>
          <a:stretch>
            <a:fillRect/>
          </a:stretch>
        </p:blipFill>
        <p:spPr>
          <a:xfrm>
            <a:off x="6253769" y="3355602"/>
            <a:ext cx="3083085" cy="4104532"/>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3-…"/>
          <p:cNvSpPr txBox="1"/>
          <p:nvPr/>
        </p:nvSpPr>
        <p:spPr>
          <a:xfrm>
            <a:off x="2171433" y="1609039"/>
            <a:ext cx="9203582" cy="49734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Indi warmi marani// </a:t>
            </a:r>
            <a:br/>
            <a:r>
              <a:t>Mana runa warmichu arani </a:t>
            </a:r>
            <a:br/>
            <a:r>
              <a:t>Ñucaga indi warmi marani </a:t>
            </a:r>
            <a:br/>
            <a:r>
              <a:t>Kan ichuni nijpi//</a:t>
            </a:r>
            <a:br/>
            <a:r>
              <a:t>Mana ñaupa yagari </a:t>
            </a:r>
            <a:br/>
            <a:r>
              <a:t>Mana runa warmichu garani </a:t>
            </a:r>
            <a:br/>
            <a:r>
              <a:t>Ñucaga indi warmi marani, </a:t>
            </a:r>
            <a:br/>
            <a:r>
              <a:t>Indi warmi marani</a:t>
            </a:r>
            <a:br/>
            <a:r>
              <a:t>Kan ichusha rini </a:t>
            </a:r>
            <a:br/>
            <a:r>
              <a:t>Kan ichusha rini nisha nijpi</a:t>
            </a:r>
            <a:br/>
            <a:r>
              <a:t>Karan tutamandami  </a:t>
            </a:r>
            <a:br/>
            <a:r>
              <a:t>Camba nawillatami llujshisha pagariuni, </a:t>
            </a:r>
            <a:br/>
            <a:r>
              <a:t>Llujshisha pagariuni</a:t>
            </a:r>
            <a:br/>
            <a:r>
              <a:t>Indi warmiga yari// </a:t>
            </a:r>
            <a:br/>
            <a:r>
              <a:t>Indi indi ashkaimi//</a:t>
            </a:r>
          </a:p>
          <a:p>
            <a:pPr algn="l" defTabSz="457200">
              <a:defRPr sz="1400">
                <a:solidFill>
                  <a:srgbClr val="522C48"/>
                </a:solidFill>
                <a:latin typeface="Helvetica Neue"/>
                <a:ea typeface="Helvetica Neue"/>
                <a:cs typeface="Helvetica Neue"/>
                <a:sym typeface="Helvetica Neue"/>
              </a:defRPr>
            </a:pPr>
            <a:r>
              <a:t>Ama vultarishaga washama ricunguichu</a:t>
            </a:r>
            <a:br/>
            <a:r>
              <a:t>Kamba shunguta gaya//</a:t>
            </a:r>
            <a:br/>
            <a:r>
              <a:t>Apangawarauni ya//</a:t>
            </a:r>
            <a:br/>
            <a:r>
              <a:t>Indi ikushcaiviga </a:t>
            </a:r>
            <a:br/>
            <a:r>
              <a:t>Ama vultarishaga  </a:t>
            </a:r>
            <a:br/>
            <a:r>
              <a:t>Ama ricuwanguichu</a:t>
            </a:r>
            <a:br/>
            <a:r>
              <a:t>Kamba shungutagaya apasha ringarauni</a:t>
            </a:r>
          </a:p>
        </p:txBody>
      </p:sp>
      <p:pic>
        <p:nvPicPr>
          <p:cNvPr id="150" name="Screen Shot 2017-04-02 at 12.11.41 PM.png" descr="Screen Shot 2017-04-02 at 12.11.41 PM.png"/>
          <p:cNvPicPr>
            <a:picLocks noChangeAspect="1"/>
          </p:cNvPicPr>
          <p:nvPr/>
        </p:nvPicPr>
        <p:blipFill>
          <a:blip r:embed="rId2">
            <a:extLst/>
          </a:blip>
          <a:stretch>
            <a:fillRect/>
          </a:stretch>
        </p:blipFill>
        <p:spPr>
          <a:xfrm>
            <a:off x="6761769" y="1929184"/>
            <a:ext cx="3083085" cy="4104532"/>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4-…"/>
          <p:cNvSpPr txBox="1"/>
          <p:nvPr/>
        </p:nvSpPr>
        <p:spPr>
          <a:xfrm>
            <a:off x="1367912" y="1353534"/>
            <a:ext cx="9203582" cy="37542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1400">
                <a:solidFill>
                  <a:srgbClr val="522C48"/>
                </a:solidFill>
                <a:latin typeface="Helvetica Neue"/>
                <a:ea typeface="Helvetica Neue"/>
                <a:cs typeface="Helvetica Neue"/>
                <a:sym typeface="Helvetica Neue"/>
              </a:defRPr>
            </a:pPr>
            <a:r>
              <a:t>                                                                                                                                                                               -4-</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The second song was given to Eulodia by her Father when she was a young girl so that she could use it in the future if a man should threaten to leave her.   In using the song the singer takes on the identity of the sun and uses it to influence the emotions of a man who threatens to leave her.  The singer’s identity as a sun woman is hidden to her lover.    Although he has lived with her all this time he thinks she is just a human woman whom he can easily leave.  But she turns out to have been a sun woman. After she sings this song he will be unable to forget her anymore than he can forget the sun because the singer has intertwined her own family history and identity with that of the sun.   When he sees the sun each morning, the image of the woman he seeks to leave will come back with a painful clarity burning his memory like the blazing sunrise burns his eyes.  Every time he sees the sunset her memory will take away his heart like the setting sun takes the light from the world. </a:t>
            </a:r>
          </a:p>
          <a:p>
            <a:pPr algn="l" defTabSz="457200">
              <a:defRPr sz="1400">
                <a:solidFill>
                  <a:srgbClr val="522C48"/>
                </a:solidFill>
                <a:latin typeface="Helvetica Neue"/>
                <a:ea typeface="Helvetica Neue"/>
                <a:cs typeface="Helvetica Neue"/>
                <a:sym typeface="Helvetica Neue"/>
              </a:defRPr>
            </a:pPr>
          </a:p>
          <a:p>
            <a:pPr algn="l" defTabSz="457200">
              <a:defRPr sz="1400">
                <a:solidFill>
                  <a:srgbClr val="522C48"/>
                </a:solidFill>
                <a:latin typeface="Helvetica Neue"/>
                <a:ea typeface="Helvetica Neue"/>
                <a:cs typeface="Helvetica Neue"/>
                <a:sym typeface="Helvetica Neue"/>
              </a:defRPr>
            </a:pPr>
            <a:r>
              <a:t>In both sun songs the sun works as a aspect of nature that holds the memory of relatives.  In the first song, “My Mother in this Sun,” it is a positive memory that makes the singers departed mother present in her life.  In the second “I am a Sun Woman” it causes the memory of an abandoned woman to haunt the husband who wants to leave her so that he will come back.   The singer is only able to use the sun to haunt the memory of the man because she is a Sun Woman.    She is because she comes from a line of women who have understood their family history as recorded in the Sun.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