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half" idx="21"/>
          </p:nvPr>
        </p:nvSpPr>
        <p:spPr>
          <a:xfrm>
            <a:off x="7124700" y="1612900"/>
            <a:ext cx="4216400" cy="6328742"/>
          </a:xfrm>
          <a:prstGeom prst="rect">
            <a:avLst/>
          </a:prstGeom>
        </p:spPr>
        <p:txBody>
          <a:bodyPr lIns="91439" tIns="45719" rIns="91439" bIns="45719" anchor="t"/>
          <a:lstStyle/>
          <a:p>
            <a:pPr/>
          </a:p>
        </p:txBody>
      </p:sp>
      <p:sp>
        <p:nvSpPr>
          <p:cNvPr id="8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8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half" idx="21"/>
          </p:nvPr>
        </p:nvSpPr>
        <p:spPr>
          <a:xfrm>
            <a:off x="7124700" y="1612900"/>
            <a:ext cx="4216400" cy="6328742"/>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9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quarter" idx="21"/>
          </p:nvPr>
        </p:nvSpPr>
        <p:spPr>
          <a:xfrm>
            <a:off x="7175500" y="2540000"/>
            <a:ext cx="4102100" cy="6157180"/>
          </a:xfrm>
          <a:prstGeom prst="rect">
            <a:avLst/>
          </a:prstGeom>
        </p:spPr>
        <p:txBody>
          <a:bodyPr lIns="91439" tIns="45719" rIns="91439" bIns="45719" anchor="t"/>
          <a:lstStyle/>
          <a:p>
            <a:pPr/>
          </a:p>
        </p:txBody>
      </p:sp>
      <p:sp>
        <p:nvSpPr>
          <p:cNvPr id="108" name="Title Text"/>
          <p:cNvSpPr txBox="1"/>
          <p:nvPr>
            <p:ph type="title"/>
          </p:nvPr>
        </p:nvSpPr>
        <p:spPr>
          <a:prstGeom prst="rect">
            <a:avLst/>
          </a:prstGeom>
        </p:spPr>
        <p:txBody>
          <a:bodyPr/>
          <a:lstStyle/>
          <a:p>
            <a:pPr/>
            <a:r>
              <a:t>Title Text</a:t>
            </a:r>
          </a:p>
        </p:txBody>
      </p:sp>
      <p:sp>
        <p:nvSpPr>
          <p:cNvPr id="109"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p>
            <a:pPr/>
            <a:r>
              <a:t>Title Text</a:t>
            </a:r>
          </a:p>
        </p:txBody>
      </p:sp>
      <p:sp>
        <p:nvSpPr>
          <p:cNvPr id="127" name="Body Level One…"/>
          <p:cNvSpPr txBox="1"/>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1270000" y="2971800"/>
            <a:ext cx="10464800" cy="38100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half" idx="21"/>
          </p:nvPr>
        </p:nvSpPr>
        <p:spPr>
          <a:xfrm>
            <a:off x="2438400" y="1638300"/>
            <a:ext cx="8128000" cy="5042206"/>
          </a:xfrm>
          <a:prstGeom prst="rect">
            <a:avLst/>
          </a:prstGeom>
        </p:spPr>
        <p:txBody>
          <a:bodyPr lIns="91439" tIns="45719" rIns="91439" bIns="45719" anchor="t"/>
          <a:lstStyle/>
          <a:p>
            <a:pPr/>
          </a:p>
        </p:txBody>
      </p:sp>
      <p:sp>
        <p:nvSpPr>
          <p:cNvPr id="70" name="Title Text"/>
          <p:cNvSpPr txBox="1"/>
          <p:nvPr>
            <p:ph type="title"/>
          </p:nvPr>
        </p:nvSpPr>
        <p:spPr>
          <a:xfrm>
            <a:off x="1270000" y="7366000"/>
            <a:ext cx="10464800" cy="17018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half" idx="21"/>
          </p:nvPr>
        </p:nvSpPr>
        <p:spPr>
          <a:xfrm>
            <a:off x="2438400" y="1638300"/>
            <a:ext cx="8128000" cy="5042206"/>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Title Text"/>
          <p:cNvSpPr txBox="1"/>
          <p:nvPr>
            <p:ph type="title"/>
          </p:nvPr>
        </p:nvSpPr>
        <p:spPr>
          <a:xfrm>
            <a:off x="1270000" y="7366000"/>
            <a:ext cx="10464800" cy="1701800"/>
          </a:xfrm>
          <a:prstGeom prst="rect">
            <a:avLst/>
          </a:prstGeom>
        </p:spPr>
        <p:txBody>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 Id="rId3" Type="http://schemas.openxmlformats.org/officeDocument/2006/relationships/image" Target="../media/image3.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 Id="rId3"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10.png"/><Relationship Id="rId4" Type="http://schemas.openxmlformats.org/officeDocument/2006/relationships/image" Target="../media/image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10.png"/><Relationship Id="rId4" Type="http://schemas.openxmlformats.org/officeDocument/2006/relationships/image" Target="../media/image6.jpeg"/><Relationship Id="rId5"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 Id="rId3"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 Id="rId3" Type="http://schemas.openxmlformats.org/officeDocument/2006/relationships/image" Target="../media/image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 Id="rId3" Type="http://schemas.openxmlformats.org/officeDocument/2006/relationships/image" Target="../media/image7.jpeg"/><Relationship Id="rId4" Type="http://schemas.openxmlformats.org/officeDocument/2006/relationships/image" Target="../media/image1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 Id="rId3" Type="http://schemas.openxmlformats.org/officeDocument/2006/relationships/image" Target="../media/image4.tif"/><Relationship Id="rId4" Type="http://schemas.openxmlformats.org/officeDocument/2006/relationships/image" Target="../media/image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tif"/><Relationship Id="rId3" Type="http://schemas.openxmlformats.org/officeDocument/2006/relationships/image" Target="../media/image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 Id="rId3" Type="http://schemas.openxmlformats.org/officeDocument/2006/relationships/image" Target="../media/image7.jpeg"/><Relationship Id="rId4" Type="http://schemas.openxmlformats.org/officeDocument/2006/relationships/image" Target="../media/image14.png"/><Relationship Id="rId5" Type="http://schemas.openxmlformats.org/officeDocument/2006/relationships/image" Target="../media/image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jpeg"/><Relationship Id="rId3" Type="http://schemas.openxmlformats.org/officeDocument/2006/relationships/image" Target="../media/image17.png"/><Relationship Id="rId4" Type="http://schemas.openxmlformats.org/officeDocument/2006/relationships/image" Target="../media/image1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jpeg"/><Relationship Id="rId3" Type="http://schemas.openxmlformats.org/officeDocument/2006/relationships/image" Target="../media/image17.png"/><Relationship Id="rId4" Type="http://schemas.openxmlformats.org/officeDocument/2006/relationships/image" Target="../media/image1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 Id="rId3" Type="http://schemas.openxmlformats.org/officeDocument/2006/relationships/image" Target="../media/image1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 Id="rId3" Type="http://schemas.openxmlformats.org/officeDocument/2006/relationships/image" Target="../media/image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 Id="rId3"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 Id="rId3"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Kichwa uses many of the same words for human and animal body parts. This may seem strange to speakers of European languages who take it for granted that their bodies differ qualitatively from those of plants and animals.  The reasons for this are complex"/>
          <p:cNvSpPr txBox="1"/>
          <p:nvPr/>
        </p:nvSpPr>
        <p:spPr>
          <a:xfrm>
            <a:off x="1454978" y="1902944"/>
            <a:ext cx="9151058" cy="30642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200">
                <a:solidFill>
                  <a:srgbClr val="2F1729"/>
                </a:solidFill>
                <a:latin typeface="Arial"/>
                <a:ea typeface="Arial"/>
                <a:cs typeface="Arial"/>
                <a:sym typeface="Arial"/>
              </a:defRPr>
            </a:lvl1pPr>
          </a:lstStyle>
          <a:p>
            <a:pPr/>
            <a:r>
              <a:t>Kichwa uses many of the same words for human and animal body parts. This may seem strange to speakers of European languages who take it for granted that their bodies differ qualitatively from those of plants and animals.  The reasons for this are complex, but may be understood as, in part, related to the European split between culture and nature. Human bodies are different because they are believed to express a moral and cultural personality which is traditionally understood in Judeo-Christianity as made in the image of God. By contrast plants and animals are pure nature.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White mouthed chichiku…"/>
          <p:cNvSpPr txBox="1"/>
          <p:nvPr/>
        </p:nvSpPr>
        <p:spPr>
          <a:xfrm>
            <a:off x="5613178" y="3003016"/>
            <a:ext cx="4838701" cy="3747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White mouthed chichiku</a:t>
            </a:r>
          </a:p>
          <a:p>
            <a:pPr lvl="1" indent="0" algn="l" defTabSz="457200">
              <a:defRPr sz="2800">
                <a:solidFill>
                  <a:srgbClr val="2F1729"/>
                </a:solidFill>
                <a:latin typeface="Arial"/>
                <a:ea typeface="Arial"/>
                <a:cs typeface="Arial"/>
                <a:sym typeface="Arial"/>
              </a:defRPr>
            </a:pPr>
            <a:r>
              <a:t>White mouthed chichiku</a:t>
            </a:r>
          </a:p>
          <a:p>
            <a:pPr lvl="1" indent="0" algn="l" defTabSz="457200">
              <a:defRPr sz="2800">
                <a:solidFill>
                  <a:srgbClr val="2F1729"/>
                </a:solidFill>
                <a:latin typeface="Arial"/>
                <a:ea typeface="Arial"/>
                <a:cs typeface="Arial"/>
                <a:sym typeface="Arial"/>
              </a:defRPr>
            </a:pPr>
            <a:r>
              <a:t>She made manioc chicha </a:t>
            </a:r>
          </a:p>
          <a:p>
            <a:pPr lvl="1" indent="0" algn="l" defTabSz="457200">
              <a:defRPr sz="2800">
                <a:solidFill>
                  <a:srgbClr val="2F1729"/>
                </a:solidFill>
                <a:latin typeface="Arial"/>
                <a:ea typeface="Arial"/>
                <a:cs typeface="Arial"/>
                <a:sym typeface="Arial"/>
              </a:defRPr>
            </a:pPr>
            <a:r>
              <a:t>She made manioc chicha</a:t>
            </a:r>
          </a:p>
          <a:p>
            <a:pPr lvl="1" indent="0" algn="l" defTabSz="457200">
              <a:defRPr sz="2800">
                <a:solidFill>
                  <a:srgbClr val="2F1729"/>
                </a:solidFill>
                <a:latin typeface="Arial"/>
                <a:ea typeface="Arial"/>
                <a:cs typeface="Arial"/>
                <a:sym typeface="Arial"/>
              </a:defRPr>
            </a:pPr>
            <a:r>
              <a:t>From that time until now</a:t>
            </a:r>
          </a:p>
          <a:p>
            <a:pPr lvl="1" indent="0" algn="l" defTabSz="457200">
              <a:defRPr sz="2800">
                <a:solidFill>
                  <a:srgbClr val="2F1729"/>
                </a:solidFill>
                <a:latin typeface="Arial"/>
                <a:ea typeface="Arial"/>
                <a:cs typeface="Arial"/>
                <a:sym typeface="Arial"/>
              </a:defRPr>
            </a:pPr>
            <a:r>
              <a:t>White mouthed chichiku</a:t>
            </a:r>
          </a:p>
          <a:p>
            <a:pPr lvl="1" indent="0" algn="l" defTabSz="457200">
              <a:defRPr sz="2800">
                <a:solidFill>
                  <a:srgbClr val="2F1729"/>
                </a:solidFill>
                <a:latin typeface="Arial"/>
                <a:ea typeface="Arial"/>
                <a:cs typeface="Arial"/>
                <a:sym typeface="Arial"/>
              </a:defRPr>
            </a:pPr>
          </a:p>
          <a:p>
            <a:pPr algn="l" defTabSz="457200">
              <a:defRPr sz="2800">
                <a:solidFill>
                  <a:srgbClr val="2F1729"/>
                </a:solidFill>
                <a:latin typeface="Arial"/>
                <a:ea typeface="Arial"/>
                <a:cs typeface="Arial"/>
                <a:sym typeface="Arial"/>
              </a:defRPr>
            </a:pPr>
          </a:p>
        </p:txBody>
      </p:sp>
      <p:pic>
        <p:nvPicPr>
          <p:cNvPr id="185" name="0010.tiff" descr="0010.tiff"/>
          <p:cNvPicPr>
            <a:picLocks noChangeAspect="1"/>
          </p:cNvPicPr>
          <p:nvPr/>
        </p:nvPicPr>
        <p:blipFill>
          <a:blip r:embed="rId2">
            <a:extLst/>
          </a:blip>
          <a:stretch>
            <a:fillRect/>
          </a:stretch>
        </p:blipFill>
        <p:spPr>
          <a:xfrm>
            <a:off x="1132632" y="827839"/>
            <a:ext cx="3593901" cy="4923645"/>
          </a:xfrm>
          <a:prstGeom prst="rect">
            <a:avLst/>
          </a:prstGeom>
          <a:ln w="12700">
            <a:miter lim="400000"/>
          </a:ln>
        </p:spPr>
      </p:pic>
      <p:sp>
        <p:nvSpPr>
          <p:cNvPr id="186" name="In beginning times the chichiku was a human woman.  When she chewed manioc to make chicha her mouth was stained white."/>
          <p:cNvSpPr txBox="1"/>
          <p:nvPr/>
        </p:nvSpPr>
        <p:spPr>
          <a:xfrm>
            <a:off x="5600478" y="647700"/>
            <a:ext cx="6908801"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In beginning times the chichiku was a human woman.  When she chewed manioc to make chicha her mouth was stained white.  </a:t>
            </a:r>
          </a:p>
        </p:txBody>
      </p:sp>
      <p:pic>
        <p:nvPicPr>
          <p:cNvPr id="187" name="14.tiff" descr="14.tiff"/>
          <p:cNvPicPr>
            <a:picLocks noChangeAspect="1"/>
          </p:cNvPicPr>
          <p:nvPr/>
        </p:nvPicPr>
        <p:blipFill>
          <a:blip r:embed="rId3">
            <a:extLst/>
          </a:blip>
          <a:stretch>
            <a:fillRect/>
          </a:stretch>
        </p:blipFill>
        <p:spPr>
          <a:xfrm>
            <a:off x="1077118" y="5920978"/>
            <a:ext cx="5770564" cy="432792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Yellow handed squirrel monkey…"/>
          <p:cNvSpPr txBox="1"/>
          <p:nvPr/>
        </p:nvSpPr>
        <p:spPr>
          <a:xfrm>
            <a:off x="6006878" y="4393666"/>
            <a:ext cx="6858001" cy="6185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Yellow handed squirrel monkey</a:t>
            </a:r>
          </a:p>
          <a:p>
            <a:pPr lvl="1" indent="0" algn="l" defTabSz="457200">
              <a:defRPr sz="2800">
                <a:solidFill>
                  <a:srgbClr val="2F1729"/>
                </a:solidFill>
                <a:latin typeface="Arial"/>
                <a:ea typeface="Arial"/>
                <a:cs typeface="Arial"/>
                <a:sym typeface="Arial"/>
              </a:defRPr>
            </a:pPr>
            <a:r>
              <a:t>She made chonta chicha</a:t>
            </a:r>
          </a:p>
          <a:p>
            <a:pPr lvl="1" indent="0" algn="l" defTabSz="457200">
              <a:defRPr sz="2800">
                <a:solidFill>
                  <a:srgbClr val="2F1729"/>
                </a:solidFill>
                <a:latin typeface="Arial"/>
                <a:ea typeface="Arial"/>
                <a:cs typeface="Arial"/>
                <a:sym typeface="Arial"/>
              </a:defRPr>
            </a:pPr>
            <a:r>
              <a:t>She made chonta chicha</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From that time until now</a:t>
            </a:r>
          </a:p>
          <a:p>
            <a:pPr lvl="1" indent="0" algn="l" defTabSz="457200">
              <a:defRPr sz="2800">
                <a:solidFill>
                  <a:srgbClr val="2F1729"/>
                </a:solidFill>
                <a:latin typeface="Arial"/>
                <a:ea typeface="Arial"/>
                <a:cs typeface="Arial"/>
                <a:sym typeface="Arial"/>
              </a:defRPr>
            </a:pPr>
            <a:r>
              <a:t>Yellow handed squirrel monkey</a:t>
            </a:r>
          </a:p>
          <a:p>
            <a:pPr lvl="1" indent="0" algn="l" defTabSz="457200">
              <a:defRPr sz="2800">
                <a:solidFill>
                  <a:srgbClr val="2F1729"/>
                </a:solidFill>
                <a:latin typeface="Arial"/>
                <a:ea typeface="Arial"/>
                <a:cs typeface="Arial"/>
                <a:sym typeface="Arial"/>
              </a:defRPr>
            </a:pPr>
            <a:r>
              <a:t>Yellow handed squirrel monkey</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She stands at the chicha jug</a:t>
            </a:r>
          </a:p>
          <a:p>
            <a:pPr lvl="1" indent="0" algn="l" defTabSz="457200">
              <a:defRPr sz="2800">
                <a:solidFill>
                  <a:srgbClr val="2F1729"/>
                </a:solidFill>
                <a:latin typeface="Arial"/>
                <a:ea typeface="Arial"/>
                <a:cs typeface="Arial"/>
                <a:sym typeface="Arial"/>
              </a:defRPr>
            </a:pPr>
            <a:r>
              <a:t>With her hands dripping</a:t>
            </a:r>
          </a:p>
          <a:p>
            <a:pPr lvl="1" indent="0" algn="l" defTabSz="457200">
              <a:defRPr sz="2800">
                <a:solidFill>
                  <a:srgbClr val="2F1729"/>
                </a:solidFill>
                <a:latin typeface="Arial"/>
                <a:ea typeface="Arial"/>
                <a:cs typeface="Arial"/>
                <a:sym typeface="Arial"/>
              </a:defRPr>
            </a:pPr>
            <a:r>
              <a:t>The yellow handed squirrel</a:t>
            </a:r>
          </a:p>
          <a:p>
            <a:pPr lvl="1" indent="0" algn="l" defTabSz="457200">
              <a:defRPr sz="2800">
                <a:solidFill>
                  <a:srgbClr val="2F1729"/>
                </a:solidFill>
                <a:latin typeface="Arial"/>
                <a:ea typeface="Arial"/>
                <a:cs typeface="Arial"/>
                <a:sym typeface="Arial"/>
              </a:defRPr>
            </a:pPr>
            <a:r>
              <a:t>she mixes (chicha) and serve drinks</a:t>
            </a:r>
          </a:p>
          <a:p>
            <a:pPr lvl="1" indent="0" algn="l" defTabSz="457200">
              <a:defRPr sz="2800">
                <a:solidFill>
                  <a:srgbClr val="2F1729"/>
                </a:solidFill>
                <a:latin typeface="Arial"/>
                <a:ea typeface="Arial"/>
                <a:cs typeface="Arial"/>
                <a:sym typeface="Arial"/>
              </a:defRPr>
            </a:pPr>
          </a:p>
          <a:p>
            <a:pPr algn="l" defTabSz="457200">
              <a:defRPr sz="2800">
                <a:solidFill>
                  <a:srgbClr val="2F1729"/>
                </a:solidFill>
                <a:latin typeface="Arial"/>
                <a:ea typeface="Arial"/>
                <a:cs typeface="Arial"/>
                <a:sym typeface="Arial"/>
              </a:defRPr>
            </a:pPr>
          </a:p>
        </p:txBody>
      </p:sp>
      <p:pic>
        <p:nvPicPr>
          <p:cNvPr id="190" name="Saimiri_sciureus-1_Luc_Viatour.png" descr="Saimiri_sciureus-1_Luc_Viatour.png"/>
          <p:cNvPicPr>
            <a:picLocks noChangeAspect="1"/>
          </p:cNvPicPr>
          <p:nvPr/>
        </p:nvPicPr>
        <p:blipFill>
          <a:blip r:embed="rId2">
            <a:extLst/>
          </a:blip>
          <a:srcRect l="2249" t="841" r="24250" b="168"/>
          <a:stretch>
            <a:fillRect/>
          </a:stretch>
        </p:blipFill>
        <p:spPr>
          <a:xfrm>
            <a:off x="395816" y="679450"/>
            <a:ext cx="5092701" cy="5092700"/>
          </a:xfrm>
          <a:prstGeom prst="rect">
            <a:avLst/>
          </a:prstGeom>
          <a:ln w="12700">
            <a:miter lim="400000"/>
          </a:ln>
        </p:spPr>
      </p:pic>
      <p:pic>
        <p:nvPicPr>
          <p:cNvPr id="191" name="chonta+chicha.png" descr="chonta+chicha.png"/>
          <p:cNvPicPr>
            <a:picLocks noChangeAspect="1"/>
          </p:cNvPicPr>
          <p:nvPr/>
        </p:nvPicPr>
        <p:blipFill>
          <a:blip r:embed="rId3">
            <a:extLst/>
          </a:blip>
          <a:stretch>
            <a:fillRect/>
          </a:stretch>
        </p:blipFill>
        <p:spPr>
          <a:xfrm>
            <a:off x="342900" y="6038850"/>
            <a:ext cx="5198534" cy="3898900"/>
          </a:xfrm>
          <a:prstGeom prst="rect">
            <a:avLst/>
          </a:prstGeom>
          <a:ln w="12700">
            <a:miter lim="400000"/>
          </a:ln>
        </p:spPr>
      </p:pic>
      <p:sp>
        <p:nvSpPr>
          <p:cNvPr id="192" name="The distinctive features of plant and animal bodies come from a previously human history"/>
          <p:cNvSpPr txBox="1"/>
          <p:nvPr/>
        </p:nvSpPr>
        <p:spPr>
          <a:xfrm>
            <a:off x="6491244" y="12166"/>
            <a:ext cx="4758969"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The distinctive features of plant and animal bodies come from a previously human history</a:t>
            </a:r>
          </a:p>
        </p:txBody>
      </p:sp>
      <p:sp>
        <p:nvSpPr>
          <p:cNvPr id="193" name="In beginning times the squirrel monkey was also a human woman.  When she kneaded yellow chonta fruit to make chant chicha her her hands were stained yellow."/>
          <p:cNvSpPr txBox="1"/>
          <p:nvPr/>
        </p:nvSpPr>
        <p:spPr>
          <a:xfrm>
            <a:off x="5981478" y="1974850"/>
            <a:ext cx="6908801"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In beginning times the squirrel monkey was also a human woman.  When she kneaded yellow chonta fruit to make chant chicha her her hands were stained yellow.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DSC_0388.jpg" descr="DSC_0388.jpg"/>
          <p:cNvPicPr>
            <a:picLocks noChangeAspect="1"/>
          </p:cNvPicPr>
          <p:nvPr/>
        </p:nvPicPr>
        <p:blipFill>
          <a:blip r:embed="rId2">
            <a:extLst/>
          </a:blip>
          <a:stretch>
            <a:fillRect/>
          </a:stretch>
        </p:blipFill>
        <p:spPr>
          <a:xfrm>
            <a:off x="792292" y="5156944"/>
            <a:ext cx="5438516" cy="3942924"/>
          </a:xfrm>
          <a:prstGeom prst="rect">
            <a:avLst/>
          </a:prstGeom>
          <a:ln w="12700">
            <a:miter lim="400000"/>
          </a:ln>
        </p:spPr>
      </p:pic>
      <p:sp>
        <p:nvSpPr>
          <p:cNvPr id="196" name="Kichwa thinking plants are as similar to humans as are animals because they too result from the transformation of human bodies."/>
          <p:cNvSpPr txBox="1"/>
          <p:nvPr>
            <p:ph type="body" sz="quarter" idx="4294967295"/>
          </p:nvPr>
        </p:nvSpPr>
        <p:spPr>
          <a:xfrm>
            <a:off x="720685" y="1088926"/>
            <a:ext cx="11874035" cy="2047678"/>
          </a:xfrm>
          <a:prstGeom prst="rect">
            <a:avLst/>
          </a:prstGeom>
        </p:spPr>
        <p:txBody>
          <a:bodyPr anchor="t">
            <a:normAutofit fontScale="100000" lnSpcReduction="0"/>
          </a:bodyPr>
          <a:lstStyle>
            <a:lvl1pPr marL="0" indent="0">
              <a:spcBef>
                <a:spcPts val="0"/>
              </a:spcBef>
              <a:buSzTx/>
              <a:buNone/>
              <a:defRPr sz="3200">
                <a:latin typeface="Helvetica Light"/>
                <a:ea typeface="Helvetica Light"/>
                <a:cs typeface="Helvetica Light"/>
                <a:sym typeface="Helvetica Light"/>
              </a:defRPr>
            </a:lvl1pPr>
          </a:lstStyle>
          <a:p>
            <a:pPr/>
            <a:r>
              <a:t>Kichwa thinking plants are as similar to humans as are animals because they too result from the transformation of human bodies.</a:t>
            </a:r>
          </a:p>
        </p:txBody>
      </p:sp>
      <p:pic>
        <p:nvPicPr>
          <p:cNvPr id="197" name="url?sa=i&amp;rct=j&amp;q=amazonian+indians+eating&amp;source=images&amp;cd=&amp;docid=r7fN0b-jwjAe9M&amp;tbnid=xPE-LQsYeTyJ-M-&amp;ved=0CAUQjRw&amp;url=http%3A%2F%2Fwww.visembryo.com%2Fstory817.html&amp;ei=frgeUtGWPIbj2wXnp4DYBw&amp;bvm=bv..png" descr="url?sa=i&amp;rct=j&amp;q=amazonian+indians+eating&amp;source=images&amp;cd=&amp;docid=r7fN0b-jwjAe9M&amp;tbnid=xPE-LQsYeTyJ-M-&amp;ved=0CAUQjRw&amp;url=http%3A%2F%2Fwww.visembryo.com%2Fstory817.html&amp;ei=frgeUtGWPIbj2wXnp4DYBw&amp;bvm=bv..png"/>
          <p:cNvPicPr>
            <a:picLocks noChangeAspect="1"/>
          </p:cNvPicPr>
          <p:nvPr/>
        </p:nvPicPr>
        <p:blipFill>
          <a:blip r:embed="rId3">
            <a:extLst/>
          </a:blip>
          <a:stretch>
            <a:fillRect/>
          </a:stretch>
        </p:blipFill>
        <p:spPr>
          <a:xfrm>
            <a:off x="6881823" y="5156944"/>
            <a:ext cx="5249456" cy="3942924"/>
          </a:xfrm>
          <a:prstGeom prst="rect">
            <a:avLst/>
          </a:prstGeom>
          <a:ln w="12700">
            <a:miter lim="400000"/>
          </a:ln>
        </p:spPr>
      </p:pic>
      <p:sp>
        <p:nvSpPr>
          <p:cNvPr id="198" name="In Jivaroan cultures the normal marriage was two sisters married to one man."/>
          <p:cNvSpPr txBox="1"/>
          <p:nvPr/>
        </p:nvSpPr>
        <p:spPr>
          <a:xfrm>
            <a:off x="720685" y="3070126"/>
            <a:ext cx="11874035" cy="1200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sz="3200">
                <a:latin typeface="Helvetica Light"/>
                <a:ea typeface="Helvetica Light"/>
                <a:cs typeface="Helvetica Light"/>
                <a:sym typeface="Helvetica Light"/>
              </a:defRPr>
            </a:lvl1pPr>
          </a:lstStyle>
          <a:p>
            <a:pPr/>
            <a:r>
              <a:t>In Jivaroan cultures the normal marriage was two sisters married to one man.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DSC_0388.jpg" descr="DSC_0388.jpg"/>
          <p:cNvPicPr>
            <a:picLocks noChangeAspect="1"/>
          </p:cNvPicPr>
          <p:nvPr/>
        </p:nvPicPr>
        <p:blipFill>
          <a:blip r:embed="rId2">
            <a:extLst/>
          </a:blip>
          <a:stretch>
            <a:fillRect/>
          </a:stretch>
        </p:blipFill>
        <p:spPr>
          <a:xfrm>
            <a:off x="6967326" y="6113131"/>
            <a:ext cx="4421475" cy="3205569"/>
          </a:xfrm>
          <a:prstGeom prst="rect">
            <a:avLst/>
          </a:prstGeom>
          <a:ln w="12700">
            <a:miter lim="400000"/>
          </a:ln>
        </p:spPr>
      </p:pic>
      <p:pic>
        <p:nvPicPr>
          <p:cNvPr id="201" name="114900051.UCefQHmQ.20090712_3378STKI.png" descr="114900051.UCefQHmQ.20090712_3378STKI.png"/>
          <p:cNvPicPr>
            <a:picLocks noChangeAspect="1"/>
          </p:cNvPicPr>
          <p:nvPr/>
        </p:nvPicPr>
        <p:blipFill>
          <a:blip r:embed="rId3">
            <a:extLst/>
          </a:blip>
          <a:srcRect l="586" t="19999" r="586" b="5000"/>
          <a:stretch>
            <a:fillRect/>
          </a:stretch>
        </p:blipFill>
        <p:spPr>
          <a:xfrm>
            <a:off x="6956356" y="3556694"/>
            <a:ext cx="4671897" cy="2362195"/>
          </a:xfrm>
          <a:prstGeom prst="rect">
            <a:avLst/>
          </a:prstGeom>
          <a:ln w="12700">
            <a:miter lim="400000"/>
          </a:ln>
        </p:spPr>
      </p:pic>
      <p:sp>
        <p:nvSpPr>
          <p:cNvPr id="202" name="Manduru and Wituk were two sisters who pulled their husband in two different directions.  Because life under these conditions was unbearable he flew off in the form of Nayapi the swallow tailed kite his tail forked by how the women had pulled him in diff"/>
          <p:cNvSpPr txBox="1"/>
          <p:nvPr/>
        </p:nvSpPr>
        <p:spPr>
          <a:xfrm>
            <a:off x="669885" y="908834"/>
            <a:ext cx="11927464" cy="31359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sz="3200">
                <a:latin typeface="Helvetica Light"/>
                <a:ea typeface="Helvetica Light"/>
                <a:cs typeface="Helvetica Light"/>
                <a:sym typeface="Helvetica Light"/>
              </a:defRPr>
            </a:lvl1pPr>
          </a:lstStyle>
          <a:p>
            <a:pPr/>
            <a:r>
              <a:t>Manduru and Wituk were two sisters who pulled their husband in two different directions.  Because life under these conditions was unbearable he flew off in the form of Nayapi the swallow tailed kite his tail forked by how the women had pulled him in different directions.  </a:t>
            </a:r>
          </a:p>
        </p:txBody>
      </p:sp>
      <p:pic>
        <p:nvPicPr>
          <p:cNvPr id="203" name="DSC_0376.jpg" descr="DSC_0376.jpg"/>
          <p:cNvPicPr>
            <a:picLocks noChangeAspect="1"/>
          </p:cNvPicPr>
          <p:nvPr/>
        </p:nvPicPr>
        <p:blipFill>
          <a:blip r:embed="rId4">
            <a:extLst/>
          </a:blip>
          <a:srcRect l="0" t="15355" r="10061" b="7830"/>
          <a:stretch>
            <a:fillRect/>
          </a:stretch>
        </p:blipFill>
        <p:spPr>
          <a:xfrm>
            <a:off x="1228980" y="3555527"/>
            <a:ext cx="4571761" cy="583024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DSC_0388.jpg" descr="DSC_0388.jpg"/>
          <p:cNvPicPr>
            <a:picLocks noChangeAspect="1"/>
          </p:cNvPicPr>
          <p:nvPr/>
        </p:nvPicPr>
        <p:blipFill>
          <a:blip r:embed="rId2">
            <a:extLst/>
          </a:blip>
          <a:stretch>
            <a:fillRect/>
          </a:stretch>
        </p:blipFill>
        <p:spPr>
          <a:xfrm>
            <a:off x="4729655" y="5100002"/>
            <a:ext cx="4876801" cy="3535681"/>
          </a:xfrm>
          <a:prstGeom prst="rect">
            <a:avLst/>
          </a:prstGeom>
          <a:ln w="12700">
            <a:miter lim="400000"/>
          </a:ln>
        </p:spPr>
      </p:pic>
      <p:pic>
        <p:nvPicPr>
          <p:cNvPr id="206" name="114900051.UCefQHmQ.20090712_3378STKI.png" descr="114900051.UCefQHmQ.20090712_3378STKI.png"/>
          <p:cNvPicPr>
            <a:picLocks noChangeAspect="1"/>
          </p:cNvPicPr>
          <p:nvPr/>
        </p:nvPicPr>
        <p:blipFill>
          <a:blip r:embed="rId3">
            <a:extLst/>
          </a:blip>
          <a:srcRect l="586" t="19999" r="586" b="5000"/>
          <a:stretch>
            <a:fillRect/>
          </a:stretch>
        </p:blipFill>
        <p:spPr>
          <a:xfrm>
            <a:off x="4767755" y="2359709"/>
            <a:ext cx="4876801" cy="2465799"/>
          </a:xfrm>
          <a:prstGeom prst="rect">
            <a:avLst/>
          </a:prstGeom>
          <a:ln w="12700">
            <a:miter lim="400000"/>
          </a:ln>
        </p:spPr>
      </p:pic>
      <p:pic>
        <p:nvPicPr>
          <p:cNvPr id="207" name="Genipa_americana_Leaf.jpg" descr="Genipa_americana_Leaf.jpg"/>
          <p:cNvPicPr>
            <a:picLocks noChangeAspect="1"/>
          </p:cNvPicPr>
          <p:nvPr/>
        </p:nvPicPr>
        <p:blipFill>
          <a:blip r:embed="rId4">
            <a:extLst/>
          </a:blip>
          <a:srcRect l="0" t="22129" r="1915" b="17955"/>
          <a:stretch>
            <a:fillRect/>
          </a:stretch>
        </p:blipFill>
        <p:spPr>
          <a:xfrm rot="16199879">
            <a:off x="8498070" y="4071128"/>
            <a:ext cx="6245342" cy="2861234"/>
          </a:xfrm>
          <a:prstGeom prst="rect">
            <a:avLst/>
          </a:prstGeom>
          <a:ln w="12700">
            <a:miter lim="400000"/>
          </a:ln>
        </p:spPr>
      </p:pic>
      <p:pic>
        <p:nvPicPr>
          <p:cNvPr id="208" name="1000 Manduru pod 2.jpg" descr="1000 Manduru pod 2.jpg"/>
          <p:cNvPicPr>
            <a:picLocks noChangeAspect="1"/>
          </p:cNvPicPr>
          <p:nvPr/>
        </p:nvPicPr>
        <p:blipFill>
          <a:blip r:embed="rId5">
            <a:extLst/>
          </a:blip>
          <a:stretch>
            <a:fillRect/>
          </a:stretch>
        </p:blipFill>
        <p:spPr>
          <a:xfrm>
            <a:off x="-666860" y="2359709"/>
            <a:ext cx="5104635" cy="6247821"/>
          </a:xfrm>
          <a:prstGeom prst="rect">
            <a:avLst/>
          </a:prstGeom>
          <a:ln w="12700">
            <a:miter lim="400000"/>
          </a:ln>
        </p:spPr>
      </p:pic>
      <p:sp>
        <p:nvSpPr>
          <p:cNvPr id="209" name="Since the bird and the two tree species are all transformations of human bodies it is not possible to say that the swallow tailed kite is more closely related to humans than are trees."/>
          <p:cNvSpPr txBox="1"/>
          <p:nvPr>
            <p:ph type="body" sz="quarter" idx="4294967295"/>
          </p:nvPr>
        </p:nvSpPr>
        <p:spPr>
          <a:xfrm>
            <a:off x="486528" y="720626"/>
            <a:ext cx="12031743" cy="1364606"/>
          </a:xfrm>
          <a:prstGeom prst="rect">
            <a:avLst/>
          </a:prstGeom>
        </p:spPr>
        <p:txBody>
          <a:bodyPr anchor="t">
            <a:normAutofit fontScale="100000" lnSpcReduction="0"/>
          </a:bodyPr>
          <a:lstStyle>
            <a:lvl1pPr marL="0" indent="0" defTabSz="508254">
              <a:spcBef>
                <a:spcPts val="0"/>
              </a:spcBef>
              <a:buSzTx/>
              <a:buNone/>
              <a:defRPr sz="2784">
                <a:latin typeface="Helvetica Light"/>
                <a:ea typeface="Helvetica Light"/>
                <a:cs typeface="Helvetica Light"/>
                <a:sym typeface="Helvetica Light"/>
              </a:defRPr>
            </a:lvl1pPr>
          </a:lstStyle>
          <a:p>
            <a:pPr/>
            <a:r>
              <a:t>Since the bird and the two tree species are all transformations of human bodies it is not possible to say that the swallow tailed kite is more closely related to humans than are trees.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DSC_0388.jpg" descr="DSC_0388.jpg"/>
          <p:cNvPicPr>
            <a:picLocks noChangeAspect="1"/>
          </p:cNvPicPr>
          <p:nvPr/>
        </p:nvPicPr>
        <p:blipFill>
          <a:blip r:embed="rId2">
            <a:extLst/>
          </a:blip>
          <a:stretch>
            <a:fillRect/>
          </a:stretch>
        </p:blipFill>
        <p:spPr>
          <a:xfrm>
            <a:off x="4729655" y="5100002"/>
            <a:ext cx="4876801" cy="3535681"/>
          </a:xfrm>
          <a:prstGeom prst="rect">
            <a:avLst/>
          </a:prstGeom>
          <a:ln w="12700">
            <a:miter lim="400000"/>
          </a:ln>
        </p:spPr>
      </p:pic>
      <p:sp>
        <p:nvSpPr>
          <p:cNvPr id="212" name="In the Spring of 2015 when the Amazonian Indian movement is deeply divided over oil extraction a female leader recalled what happened with Manduru and and Wituk.   Lets not allow ourselves to be divided she said.  Remember what happened with Nayapi."/>
          <p:cNvSpPr txBox="1"/>
          <p:nvPr>
            <p:ph type="body" sz="quarter" idx="4294967295"/>
          </p:nvPr>
        </p:nvSpPr>
        <p:spPr>
          <a:xfrm>
            <a:off x="689728" y="1317526"/>
            <a:ext cx="11471108" cy="1709144"/>
          </a:xfrm>
          <a:prstGeom prst="rect">
            <a:avLst/>
          </a:prstGeom>
        </p:spPr>
        <p:txBody>
          <a:bodyPr anchor="t">
            <a:normAutofit fontScale="100000" lnSpcReduction="0"/>
          </a:bodyPr>
          <a:lstStyle>
            <a:lvl1pPr marL="0" indent="0" defTabSz="484886">
              <a:spcBef>
                <a:spcPts val="0"/>
              </a:spcBef>
              <a:buSzTx/>
              <a:buNone/>
              <a:defRPr sz="2656">
                <a:latin typeface="Helvetica Light"/>
                <a:ea typeface="Helvetica Light"/>
                <a:cs typeface="Helvetica Light"/>
                <a:sym typeface="Helvetica Light"/>
              </a:defRPr>
            </a:lvl1pPr>
          </a:lstStyle>
          <a:p>
            <a:pPr/>
            <a:r>
              <a:t>In the Spring of 2015 when the Amazonian Indian movement is deeply divided over oil extraction a female leader recalled what happened with Manduru and and Wituk.   Lets not allow ourselves to be divided she said.  Remember what happened with Nayapi.</a:t>
            </a:r>
          </a:p>
        </p:txBody>
      </p:sp>
      <p:pic>
        <p:nvPicPr>
          <p:cNvPr id="213" name="Image" descr="Image"/>
          <p:cNvPicPr>
            <a:picLocks noChangeAspect="1"/>
          </p:cNvPicPr>
          <p:nvPr/>
        </p:nvPicPr>
        <p:blipFill>
          <a:blip r:embed="rId3">
            <a:extLst/>
          </a:blip>
          <a:stretch>
            <a:fillRect/>
          </a:stretch>
        </p:blipFill>
        <p:spPr>
          <a:xfrm>
            <a:off x="1723430" y="3724796"/>
            <a:ext cx="8715739" cy="653680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1000 Manduru pod 2.jpg" descr="1000 Manduru pod 2.jpg"/>
          <p:cNvPicPr>
            <a:picLocks noChangeAspect="1"/>
          </p:cNvPicPr>
          <p:nvPr/>
        </p:nvPicPr>
        <p:blipFill>
          <a:blip r:embed="rId2">
            <a:extLst/>
          </a:blip>
          <a:stretch>
            <a:fillRect/>
          </a:stretch>
        </p:blipFill>
        <p:spPr>
          <a:xfrm>
            <a:off x="6420269" y="1762948"/>
            <a:ext cx="3810001" cy="4663252"/>
          </a:xfrm>
          <a:prstGeom prst="rect">
            <a:avLst/>
          </a:prstGeom>
          <a:ln w="12700">
            <a:miter lim="400000"/>
          </a:ln>
        </p:spPr>
      </p:pic>
      <p:pic>
        <p:nvPicPr>
          <p:cNvPr id="216" name="DSC_0385.jpg" descr="DSC_0385.jpg"/>
          <p:cNvPicPr>
            <a:picLocks noChangeAspect="1"/>
          </p:cNvPicPr>
          <p:nvPr/>
        </p:nvPicPr>
        <p:blipFill>
          <a:blip r:embed="rId3">
            <a:extLst/>
          </a:blip>
          <a:srcRect l="119" t="0" r="60377" b="129"/>
          <a:stretch>
            <a:fillRect/>
          </a:stretch>
        </p:blipFill>
        <p:spPr>
          <a:xfrm>
            <a:off x="3059904" y="1797812"/>
            <a:ext cx="1690692" cy="4584834"/>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Genipa_americana_Leaf.jpg" descr="Genipa_americana_Leaf.jpg"/>
          <p:cNvPicPr>
            <a:picLocks noChangeAspect="1"/>
          </p:cNvPicPr>
          <p:nvPr/>
        </p:nvPicPr>
        <p:blipFill>
          <a:blip r:embed="rId2">
            <a:extLst/>
          </a:blip>
          <a:srcRect l="0" t="22130" r="1915" b="17954"/>
          <a:stretch>
            <a:fillRect/>
          </a:stretch>
        </p:blipFill>
        <p:spPr>
          <a:xfrm rot="16199912">
            <a:off x="-474338" y="2417789"/>
            <a:ext cx="6228408" cy="2853475"/>
          </a:xfrm>
          <a:prstGeom prst="rect">
            <a:avLst/>
          </a:prstGeom>
          <a:ln w="12700">
            <a:miter lim="400000"/>
          </a:ln>
        </p:spPr>
      </p:pic>
      <p:pic>
        <p:nvPicPr>
          <p:cNvPr id="219" name="DSC_0385.jpg" descr="DSC_0385.jpg"/>
          <p:cNvPicPr>
            <a:picLocks noChangeAspect="1"/>
          </p:cNvPicPr>
          <p:nvPr/>
        </p:nvPicPr>
        <p:blipFill>
          <a:blip r:embed="rId3">
            <a:extLst/>
          </a:blip>
          <a:srcRect l="36583" t="0" r="1538" b="1159"/>
          <a:stretch>
            <a:fillRect/>
          </a:stretch>
        </p:blipFill>
        <p:spPr>
          <a:xfrm>
            <a:off x="5029200" y="555090"/>
            <a:ext cx="3759200" cy="644079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DSC_0385.jpg" descr="DSC_0385.jpg"/>
          <p:cNvPicPr>
            <a:picLocks noChangeAspect="1"/>
          </p:cNvPicPr>
          <p:nvPr/>
        </p:nvPicPr>
        <p:blipFill>
          <a:blip r:embed="rId2">
            <a:extLst/>
          </a:blip>
          <a:srcRect l="119" t="0" r="60378" b="129"/>
          <a:stretch>
            <a:fillRect/>
          </a:stretch>
        </p:blipFill>
        <p:spPr>
          <a:xfrm>
            <a:off x="236497" y="2536139"/>
            <a:ext cx="2306714" cy="6255368"/>
          </a:xfrm>
          <a:prstGeom prst="rect">
            <a:avLst/>
          </a:prstGeom>
          <a:ln w="12700">
            <a:miter lim="400000"/>
          </a:ln>
        </p:spPr>
      </p:pic>
      <p:pic>
        <p:nvPicPr>
          <p:cNvPr id="222" name="1000 Manduru pod 2.jpg" descr="1000 Manduru pod 2.jpg"/>
          <p:cNvPicPr>
            <a:picLocks noChangeAspect="1"/>
          </p:cNvPicPr>
          <p:nvPr/>
        </p:nvPicPr>
        <p:blipFill>
          <a:blip r:embed="rId3">
            <a:extLst/>
          </a:blip>
          <a:stretch>
            <a:fillRect/>
          </a:stretch>
        </p:blipFill>
        <p:spPr>
          <a:xfrm>
            <a:off x="2943224" y="2594620"/>
            <a:ext cx="5015493" cy="6138715"/>
          </a:xfrm>
          <a:prstGeom prst="rect">
            <a:avLst/>
          </a:prstGeom>
          <a:ln w="12700">
            <a:miter lim="400000"/>
          </a:ln>
        </p:spPr>
      </p:pic>
      <p:pic>
        <p:nvPicPr>
          <p:cNvPr id="223" name="Natal+e+2010+122.png" descr="Natal+e+2010+122.png"/>
          <p:cNvPicPr>
            <a:picLocks noChangeAspect="1"/>
          </p:cNvPicPr>
          <p:nvPr/>
        </p:nvPicPr>
        <p:blipFill>
          <a:blip r:embed="rId4">
            <a:extLst/>
          </a:blip>
          <a:srcRect l="32333" t="10768" r="40510" b="38809"/>
          <a:stretch>
            <a:fillRect/>
          </a:stretch>
        </p:blipFill>
        <p:spPr>
          <a:xfrm>
            <a:off x="8358805" y="2594471"/>
            <a:ext cx="4408120" cy="6138715"/>
          </a:xfrm>
          <a:prstGeom prst="rect">
            <a:avLst/>
          </a:prstGeom>
          <a:ln w="12700">
            <a:miter lim="400000"/>
          </a:ln>
        </p:spPr>
      </p:pic>
      <p:sp>
        <p:nvSpPr>
          <p:cNvPr id="224" name="With the red paint of her body Manduru painted the fur of the red squirrel and many other animals."/>
          <p:cNvSpPr txBox="1"/>
          <p:nvPr>
            <p:ph type="body" sz="quarter" idx="4294967295"/>
          </p:nvPr>
        </p:nvSpPr>
        <p:spPr>
          <a:xfrm>
            <a:off x="311383" y="1101626"/>
            <a:ext cx="11874035" cy="1091656"/>
          </a:xfrm>
          <a:prstGeom prst="rect">
            <a:avLst/>
          </a:prstGeom>
        </p:spPr>
        <p:txBody>
          <a:bodyPr anchor="t">
            <a:normAutofit fontScale="100000" lnSpcReduction="0"/>
          </a:bodyPr>
          <a:lstStyle>
            <a:lvl1pPr marL="0" indent="0">
              <a:spcBef>
                <a:spcPts val="0"/>
              </a:spcBef>
              <a:buSzTx/>
              <a:buNone/>
              <a:defRPr sz="3200">
                <a:latin typeface="Helvetica Light"/>
                <a:ea typeface="Helvetica Light"/>
                <a:cs typeface="Helvetica Light"/>
                <a:sym typeface="Helvetica Light"/>
              </a:defRPr>
            </a:lvl1pPr>
          </a:lstStyle>
          <a:p>
            <a:pPr/>
            <a:r>
              <a:t>With the red paint of her body Manduru painted the fur of the red squirrel and many other animals.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Genipa_americana_Leaf.jpg" descr="Genipa_americana_Leaf.jpg"/>
          <p:cNvPicPr>
            <a:picLocks noChangeAspect="1"/>
          </p:cNvPicPr>
          <p:nvPr/>
        </p:nvPicPr>
        <p:blipFill>
          <a:blip r:embed="rId2">
            <a:extLst/>
          </a:blip>
          <a:srcRect l="0" t="22128" r="1916" b="17956"/>
          <a:stretch>
            <a:fillRect/>
          </a:stretch>
        </p:blipFill>
        <p:spPr>
          <a:xfrm rot="16199841">
            <a:off x="2695932" y="4116756"/>
            <a:ext cx="6872864" cy="3148716"/>
          </a:xfrm>
          <a:prstGeom prst="rect">
            <a:avLst/>
          </a:prstGeom>
          <a:ln w="12700">
            <a:miter lim="400000"/>
          </a:ln>
        </p:spPr>
      </p:pic>
      <p:pic>
        <p:nvPicPr>
          <p:cNvPr id="227" name="White-throated-Toucan002.tiff" descr="White-throated-Toucan002.tiff"/>
          <p:cNvPicPr>
            <a:picLocks noChangeAspect="1"/>
          </p:cNvPicPr>
          <p:nvPr/>
        </p:nvPicPr>
        <p:blipFill>
          <a:blip r:embed="rId3">
            <a:extLst/>
          </a:blip>
          <a:srcRect l="11783" t="14147" r="8280" b="2548"/>
          <a:stretch>
            <a:fillRect/>
          </a:stretch>
        </p:blipFill>
        <p:spPr>
          <a:xfrm>
            <a:off x="8130784" y="2247900"/>
            <a:ext cx="4375932" cy="6886427"/>
          </a:xfrm>
          <a:prstGeom prst="rect">
            <a:avLst/>
          </a:prstGeom>
          <a:ln w="12700">
            <a:miter lim="400000"/>
          </a:ln>
        </p:spPr>
      </p:pic>
      <p:pic>
        <p:nvPicPr>
          <p:cNvPr id="228" name="DSC_0385.jpg" descr="DSC_0385.jpg"/>
          <p:cNvPicPr>
            <a:picLocks noChangeAspect="1"/>
          </p:cNvPicPr>
          <p:nvPr/>
        </p:nvPicPr>
        <p:blipFill>
          <a:blip r:embed="rId4">
            <a:extLst/>
          </a:blip>
          <a:srcRect l="36583" t="0" r="1538" b="1159"/>
          <a:stretch>
            <a:fillRect/>
          </a:stretch>
        </p:blipFill>
        <p:spPr>
          <a:xfrm>
            <a:off x="188585" y="2209071"/>
            <a:ext cx="4064655" cy="6964142"/>
          </a:xfrm>
          <a:prstGeom prst="rect">
            <a:avLst/>
          </a:prstGeom>
          <a:ln w="12700">
            <a:miter lim="400000"/>
          </a:ln>
        </p:spPr>
      </p:pic>
      <p:sp>
        <p:nvSpPr>
          <p:cNvPr id="229" name="With the black paint of her body Wituk painted the shiny feathers of the toucan and many other animals."/>
          <p:cNvSpPr txBox="1"/>
          <p:nvPr>
            <p:ph type="body" sz="quarter" idx="4294967295"/>
          </p:nvPr>
        </p:nvSpPr>
        <p:spPr>
          <a:xfrm>
            <a:off x="311383" y="784126"/>
            <a:ext cx="11874035" cy="1091656"/>
          </a:xfrm>
          <a:prstGeom prst="rect">
            <a:avLst/>
          </a:prstGeom>
        </p:spPr>
        <p:txBody>
          <a:bodyPr anchor="t">
            <a:normAutofit fontScale="100000" lnSpcReduction="0"/>
          </a:bodyPr>
          <a:lstStyle>
            <a:lvl1pPr marL="0" indent="0">
              <a:spcBef>
                <a:spcPts val="0"/>
              </a:spcBef>
              <a:buSzTx/>
              <a:buNone/>
              <a:defRPr sz="3200">
                <a:latin typeface="Helvetica Light"/>
                <a:ea typeface="Helvetica Light"/>
                <a:cs typeface="Helvetica Light"/>
                <a:sym typeface="Helvetica Light"/>
              </a:defRPr>
            </a:lvl1pPr>
          </a:lstStyle>
          <a:p>
            <a:pPr/>
            <a:r>
              <a:t>With the black paint of her body Wituk painted the shiny feathers of the toucan and many other animals.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Consider, for example, how the following expressions and usages create a different set of associations for human vs nonhuman bodies: hands pray and create art while paws and claws carry out instinctive acts; humans speak but animals bark, howl, or chirp;"/>
          <p:cNvSpPr txBox="1"/>
          <p:nvPr/>
        </p:nvSpPr>
        <p:spPr>
          <a:xfrm>
            <a:off x="1336812" y="1184013"/>
            <a:ext cx="9661889" cy="3064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200">
                <a:solidFill>
                  <a:srgbClr val="2F1729"/>
                </a:solidFill>
                <a:latin typeface="Arial"/>
                <a:ea typeface="Arial"/>
                <a:cs typeface="Arial"/>
                <a:sym typeface="Arial"/>
              </a:defRPr>
            </a:pPr>
            <a:r>
              <a:t>Consider, for example, how the following expressions and usages create a different set of associations for human vs nonhuman bodies: hands pray and create art while paws and claws carry out instinctive acts; humans speak but animals bark, howl, or chirp; humans kiss, caress, and make love while animals mate; humans shed tears while trees drip sap. In English the attribution of animal bodies to humans is most commonly in the form of insult such as: ‘He fell into her claws’ or ‘Don’t put your paws on me.’ </a:t>
            </a:r>
          </a:p>
          <a:p>
            <a:pPr algn="l" defTabSz="457200">
              <a:defRPr sz="22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he patterns that bind each body to plants and animals in beauty are differently mediated by the fluids of of the two tree women.  The attractive of this macaw and this woman are linked by their common share in the body of wituk."/>
          <p:cNvSpPr txBox="1"/>
          <p:nvPr/>
        </p:nvSpPr>
        <p:spPr>
          <a:xfrm>
            <a:off x="1265582" y="999006"/>
            <a:ext cx="11513276" cy="1460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400">
                <a:latin typeface="Times New Roman"/>
                <a:ea typeface="Times New Roman"/>
                <a:cs typeface="Times New Roman"/>
                <a:sym typeface="Times New Roman"/>
              </a:defRPr>
            </a:lvl1pPr>
          </a:lstStyle>
          <a:p>
            <a:pPr>
              <a:defRPr>
                <a:solidFill>
                  <a:srgbClr val="2F1729"/>
                </a:solidFill>
                <a:latin typeface="Arial"/>
                <a:ea typeface="Arial"/>
                <a:cs typeface="Arial"/>
                <a:sym typeface="Arial"/>
              </a:defRPr>
            </a:pPr>
            <a:r>
              <a:rPr>
                <a:solidFill>
                  <a:srgbClr val="000000"/>
                </a:solidFill>
                <a:latin typeface="Times New Roman"/>
                <a:ea typeface="Times New Roman"/>
                <a:cs typeface="Times New Roman"/>
                <a:sym typeface="Times New Roman"/>
              </a:rPr>
              <a:t>The patterns that bind each body to plants and animals in beauty are differently mediated by the fluids of of the two tree women.  The attractive of this macaw and this woman are linked by their common share in the body of wituk. </a:t>
            </a:r>
            <a:endParaRPr>
              <a:solidFill>
                <a:srgbClr val="000000"/>
              </a:solidFill>
              <a:latin typeface="Times New Roman"/>
              <a:ea typeface="Times New Roman"/>
              <a:cs typeface="Times New Roman"/>
              <a:sym typeface="Times New Roman"/>
            </a:endParaRPr>
          </a:p>
        </p:txBody>
      </p:sp>
      <p:pic>
        <p:nvPicPr>
          <p:cNvPr id="232" name="Image" descr="Image"/>
          <p:cNvPicPr>
            <a:picLocks noChangeAspect="1"/>
          </p:cNvPicPr>
          <p:nvPr/>
        </p:nvPicPr>
        <p:blipFill>
          <a:blip r:embed="rId2">
            <a:extLst/>
          </a:blip>
          <a:stretch>
            <a:fillRect/>
          </a:stretch>
        </p:blipFill>
        <p:spPr>
          <a:xfrm>
            <a:off x="4707312" y="2641886"/>
            <a:ext cx="10332565" cy="6860824"/>
          </a:xfrm>
          <a:prstGeom prst="rect">
            <a:avLst/>
          </a:prstGeom>
          <a:ln w="12700">
            <a:miter lim="400000"/>
          </a:ln>
        </p:spPr>
      </p:pic>
      <p:pic>
        <p:nvPicPr>
          <p:cNvPr id="233" name="DSC_0245.jpg" descr="DSC_0245.jpg"/>
          <p:cNvPicPr>
            <a:picLocks noChangeAspect="1"/>
          </p:cNvPicPr>
          <p:nvPr/>
        </p:nvPicPr>
        <p:blipFill>
          <a:blip r:embed="rId3">
            <a:extLst/>
          </a:blip>
          <a:stretch>
            <a:fillRect/>
          </a:stretch>
        </p:blipFill>
        <p:spPr>
          <a:xfrm>
            <a:off x="1271289" y="2641886"/>
            <a:ext cx="4594822" cy="6860824"/>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While runa paint their bodies with wituk the Achuar paint theirs with manduru.  This close relation to wituk vs. manduru marks the difference between the two human groups.…"/>
          <p:cNvSpPr txBox="1"/>
          <p:nvPr/>
        </p:nvSpPr>
        <p:spPr>
          <a:xfrm>
            <a:off x="237745" y="1014635"/>
            <a:ext cx="12072110" cy="22252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400">
                <a:solidFill>
                  <a:srgbClr val="2F1729"/>
                </a:solidFill>
                <a:latin typeface="Arial"/>
                <a:ea typeface="Arial"/>
                <a:cs typeface="Arial"/>
                <a:sym typeface="Arial"/>
              </a:defRPr>
            </a:pPr>
            <a:r>
              <a:t>While runa paint their bodies with wituk the Achuar paint theirs with manduru.  This close relation to wituk vs. manduru marks the difference between the two human groups.</a:t>
            </a:r>
          </a:p>
          <a:p>
            <a:pPr algn="l" defTabSz="457200">
              <a:defRPr sz="2400">
                <a:solidFill>
                  <a:srgbClr val="2F1729"/>
                </a:solidFill>
                <a:latin typeface="Arial"/>
                <a:ea typeface="Arial"/>
                <a:cs typeface="Arial"/>
                <a:sym typeface="Arial"/>
              </a:defRPr>
            </a:pPr>
          </a:p>
          <a:p>
            <a:pPr algn="l" defTabSz="457200">
              <a:defRPr sz="2400">
                <a:solidFill>
                  <a:srgbClr val="2F1729"/>
                </a:solidFill>
                <a:latin typeface="Arial"/>
                <a:ea typeface="Arial"/>
                <a:cs typeface="Arial"/>
                <a:sym typeface="Arial"/>
              </a:defRPr>
            </a:pPr>
            <a:r>
              <a:t>This complicates the attempt to contrast human and plant bodies.  After all, the beauty of a Runa woman is the beauty of Wituk while the beauty of an Achuar woman is the beauty of Wituk’s sister Manduru.</a:t>
            </a:r>
          </a:p>
        </p:txBody>
      </p:sp>
      <p:pic>
        <p:nvPicPr>
          <p:cNvPr id="236" name="unreportedWorldPeruBloodAndOil.png" descr="unreportedWorldPeruBloodAndOil.png"/>
          <p:cNvPicPr>
            <a:picLocks noChangeAspect="1"/>
          </p:cNvPicPr>
          <p:nvPr/>
        </p:nvPicPr>
        <p:blipFill>
          <a:blip r:embed="rId2">
            <a:extLst/>
          </a:blip>
          <a:stretch>
            <a:fillRect/>
          </a:stretch>
        </p:blipFill>
        <p:spPr>
          <a:xfrm>
            <a:off x="7227634" y="4200245"/>
            <a:ext cx="11850219" cy="5925110"/>
          </a:xfrm>
          <a:prstGeom prst="rect">
            <a:avLst/>
          </a:prstGeom>
          <a:ln w="12700">
            <a:miter lim="400000"/>
          </a:ln>
        </p:spPr>
      </p:pic>
      <p:pic>
        <p:nvPicPr>
          <p:cNvPr id="237" name="1000 Manduru pod 2.jpg" descr="1000 Manduru pod 2.jpg"/>
          <p:cNvPicPr>
            <a:picLocks noChangeAspect="1"/>
          </p:cNvPicPr>
          <p:nvPr/>
        </p:nvPicPr>
        <p:blipFill>
          <a:blip r:embed="rId3">
            <a:extLst/>
          </a:blip>
          <a:stretch>
            <a:fillRect/>
          </a:stretch>
        </p:blipFill>
        <p:spPr>
          <a:xfrm>
            <a:off x="5186582" y="4192190"/>
            <a:ext cx="4854135" cy="5941220"/>
          </a:xfrm>
          <a:prstGeom prst="rect">
            <a:avLst/>
          </a:prstGeom>
          <a:ln w="12700">
            <a:miter lim="400000"/>
          </a:ln>
        </p:spPr>
      </p:pic>
      <p:pic>
        <p:nvPicPr>
          <p:cNvPr id="238" name="amazomujer.png" descr="amazomujer.png"/>
          <p:cNvPicPr>
            <a:picLocks noChangeAspect="1"/>
          </p:cNvPicPr>
          <p:nvPr/>
        </p:nvPicPr>
        <p:blipFill>
          <a:blip r:embed="rId4">
            <a:extLst/>
          </a:blip>
          <a:stretch>
            <a:fillRect/>
          </a:stretch>
        </p:blipFill>
        <p:spPr>
          <a:xfrm>
            <a:off x="-290913" y="4200245"/>
            <a:ext cx="3931353" cy="5925110"/>
          </a:xfrm>
          <a:prstGeom prst="rect">
            <a:avLst/>
          </a:prstGeom>
          <a:ln w="12700">
            <a:miter lim="400000"/>
          </a:ln>
        </p:spPr>
      </p:pic>
      <p:pic>
        <p:nvPicPr>
          <p:cNvPr id="239" name="Genipa_americana_Leaf.jpg" descr="Genipa_americana_Leaf.jpg"/>
          <p:cNvPicPr>
            <a:picLocks noChangeAspect="1"/>
          </p:cNvPicPr>
          <p:nvPr/>
        </p:nvPicPr>
        <p:blipFill>
          <a:blip r:embed="rId5">
            <a:extLst/>
          </a:blip>
          <a:srcRect l="0" t="22128" r="1916" b="17956"/>
          <a:stretch>
            <a:fillRect/>
          </a:stretch>
        </p:blipFill>
        <p:spPr>
          <a:xfrm rot="16199841">
            <a:off x="1756765" y="5801877"/>
            <a:ext cx="5940777" cy="2721693"/>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Runa art is a way of expressing empathy with the beauty of the plants and animals."/>
          <p:cNvSpPr txBox="1"/>
          <p:nvPr>
            <p:ph type="body" sz="quarter" idx="4294967295"/>
          </p:nvPr>
        </p:nvSpPr>
        <p:spPr>
          <a:xfrm>
            <a:off x="1545068" y="1174236"/>
            <a:ext cx="10959531" cy="1744425"/>
          </a:xfrm>
          <a:prstGeom prst="rect">
            <a:avLst/>
          </a:prstGeom>
        </p:spPr>
        <p:txBody>
          <a:bodyPr anchor="t">
            <a:normAutofit fontScale="100000" lnSpcReduction="0"/>
          </a:bodyPr>
          <a:lstStyle>
            <a:lvl1pPr marL="0" indent="0">
              <a:spcBef>
                <a:spcPts val="0"/>
              </a:spcBef>
              <a:buSzTx/>
              <a:buNone/>
              <a:defRPr sz="3200">
                <a:latin typeface="Helvetica Light"/>
                <a:ea typeface="Helvetica Light"/>
                <a:cs typeface="Helvetica Light"/>
                <a:sym typeface="Helvetica Light"/>
              </a:defRPr>
            </a:lvl1pPr>
          </a:lstStyle>
          <a:p>
            <a:pPr/>
            <a:r>
              <a:t>Runa art is a way of expressing empathy with the beauty of the plants and animals.</a:t>
            </a:r>
          </a:p>
        </p:txBody>
      </p:sp>
      <p:pic>
        <p:nvPicPr>
          <p:cNvPr id="242" name="144584_1000.png" descr="144584_1000.png"/>
          <p:cNvPicPr>
            <a:picLocks noChangeAspect="1"/>
          </p:cNvPicPr>
          <p:nvPr/>
        </p:nvPicPr>
        <p:blipFill>
          <a:blip r:embed="rId2">
            <a:extLst/>
          </a:blip>
          <a:stretch>
            <a:fillRect/>
          </a:stretch>
        </p:blipFill>
        <p:spPr>
          <a:xfrm>
            <a:off x="3081483" y="3423272"/>
            <a:ext cx="7886701" cy="6317248"/>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Hence art is a way of unifying the shared body by evoking a mutual or shared response of increase empathy with the referent of the art.   In this case the referent is the squash.  By heightening empathy with the squash the squash become the squash people"/>
          <p:cNvSpPr txBox="1"/>
          <p:nvPr>
            <p:ph type="body" sz="quarter" idx="4294967295"/>
          </p:nvPr>
        </p:nvSpPr>
        <p:spPr>
          <a:xfrm>
            <a:off x="1545068" y="1174236"/>
            <a:ext cx="10959531" cy="1744425"/>
          </a:xfrm>
          <a:prstGeom prst="rect">
            <a:avLst/>
          </a:prstGeom>
        </p:spPr>
        <p:txBody>
          <a:bodyPr anchor="t">
            <a:normAutofit fontScale="100000" lnSpcReduction="0"/>
          </a:bodyPr>
          <a:lstStyle>
            <a:lvl1pPr marL="0" indent="0" defTabSz="508254">
              <a:spcBef>
                <a:spcPts val="0"/>
              </a:spcBef>
              <a:buSzTx/>
              <a:buNone/>
              <a:defRPr sz="2784">
                <a:latin typeface="Helvetica Light"/>
                <a:ea typeface="Helvetica Light"/>
                <a:cs typeface="Helvetica Light"/>
                <a:sym typeface="Helvetica Light"/>
              </a:defRPr>
            </a:lvl1pPr>
          </a:lstStyle>
          <a:p>
            <a:pPr/>
            <a:r>
              <a:t>Hence art is a way of unifying the shared body by evoking a mutual or shared response of increase empathy with the referent of the art.   In this case the referent is the squash.  By heightening empathy with the squash the squash become the squash people.</a:t>
            </a:r>
          </a:p>
        </p:txBody>
      </p:sp>
      <p:pic>
        <p:nvPicPr>
          <p:cNvPr id="245" name="144584_1000.png" descr="144584_1000.png"/>
          <p:cNvPicPr>
            <a:picLocks noChangeAspect="1"/>
          </p:cNvPicPr>
          <p:nvPr/>
        </p:nvPicPr>
        <p:blipFill>
          <a:blip r:embed="rId2">
            <a:extLst/>
          </a:blip>
          <a:stretch>
            <a:fillRect/>
          </a:stretch>
        </p:blipFill>
        <p:spPr>
          <a:xfrm>
            <a:off x="3081483" y="3423272"/>
            <a:ext cx="7886701" cy="631724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47" name="Maize (Sara) from Chimu"/>
          <p:cNvSpPr txBox="1"/>
          <p:nvPr/>
        </p:nvSpPr>
        <p:spPr>
          <a:xfrm>
            <a:off x="2509372" y="508000"/>
            <a:ext cx="93472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Maize (Sara) from Chimu</a:t>
            </a:r>
          </a:p>
        </p:txBody>
      </p:sp>
      <p:pic>
        <p:nvPicPr>
          <p:cNvPr id="248" name="DSC_0174.jpg" descr="DSC_0174.jpg"/>
          <p:cNvPicPr>
            <a:picLocks noChangeAspect="1"/>
          </p:cNvPicPr>
          <p:nvPr/>
        </p:nvPicPr>
        <p:blipFill>
          <a:blip r:embed="rId2">
            <a:extLst/>
          </a:blip>
          <a:stretch>
            <a:fillRect/>
          </a:stretch>
        </p:blipFill>
        <p:spPr>
          <a:xfrm>
            <a:off x="2324100" y="1206500"/>
            <a:ext cx="5640471" cy="5194300"/>
          </a:xfrm>
          <a:prstGeom prst="rect">
            <a:avLst/>
          </a:prstGeom>
          <a:ln w="12700">
            <a:miter lim="400000"/>
          </a:ln>
        </p:spPr>
      </p:pic>
      <p:sp>
        <p:nvSpPr>
          <p:cNvPr id="249" name="No two ears of corn are the same.  The pattern does repeat"/>
          <p:cNvSpPr txBox="1"/>
          <p:nvPr/>
        </p:nvSpPr>
        <p:spPr>
          <a:xfrm>
            <a:off x="8294222" y="1470626"/>
            <a:ext cx="3492501" cy="5004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400">
                <a:latin typeface="Times New Roman"/>
                <a:ea typeface="Times New Roman"/>
                <a:cs typeface="Times New Roman"/>
                <a:sym typeface="Times New Roman"/>
              </a:defRPr>
            </a:lvl1pPr>
          </a:lstStyle>
          <a:p>
            <a:pPr/>
            <a:r>
              <a:t>No two ears of corn are the same.  The pattern does repeat</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51" name="Chimú,…"/>
          <p:cNvSpPr txBox="1"/>
          <p:nvPr/>
        </p:nvSpPr>
        <p:spPr>
          <a:xfrm>
            <a:off x="471022" y="330200"/>
            <a:ext cx="12255501" cy="161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000"/>
            </a:pPr>
            <a:r>
              <a:t>Chimú, </a:t>
            </a:r>
          </a:p>
          <a:p>
            <a:pPr algn="l">
              <a:defRPr sz="3000"/>
            </a:pPr>
            <a:r>
              <a:t>Museum of the American Indian</a:t>
            </a:r>
          </a:p>
        </p:txBody>
      </p:sp>
      <p:pic>
        <p:nvPicPr>
          <p:cNvPr id="252" name="144584_1000.png" descr="144584_1000.png"/>
          <p:cNvPicPr>
            <a:picLocks noChangeAspect="1"/>
          </p:cNvPicPr>
          <p:nvPr/>
        </p:nvPicPr>
        <p:blipFill>
          <a:blip r:embed="rId2">
            <a:extLst/>
          </a:blip>
          <a:stretch>
            <a:fillRect/>
          </a:stretch>
        </p:blipFill>
        <p:spPr>
          <a:xfrm>
            <a:off x="2413000" y="1709153"/>
            <a:ext cx="7886700" cy="6317248"/>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54" name="DSC_0194.jpg" descr="DSC_0194.jpg"/>
          <p:cNvPicPr>
            <a:picLocks noChangeAspect="1"/>
          </p:cNvPicPr>
          <p:nvPr/>
        </p:nvPicPr>
        <p:blipFill>
          <a:blip r:embed="rId2">
            <a:extLst/>
          </a:blip>
          <a:stretch>
            <a:fillRect/>
          </a:stretch>
        </p:blipFill>
        <p:spPr>
          <a:xfrm>
            <a:off x="1358900" y="609277"/>
            <a:ext cx="9067800" cy="8014023"/>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56" name="Chimu"/>
          <p:cNvSpPr txBox="1"/>
          <p:nvPr/>
        </p:nvSpPr>
        <p:spPr>
          <a:xfrm>
            <a:off x="2408305" y="381000"/>
            <a:ext cx="154833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Chimu</a:t>
            </a:r>
          </a:p>
        </p:txBody>
      </p:sp>
      <p:pic>
        <p:nvPicPr>
          <p:cNvPr id="257" name="tep199-900x900.png" descr="tep199-900x900.png"/>
          <p:cNvPicPr>
            <a:picLocks noChangeAspect="1"/>
          </p:cNvPicPr>
          <p:nvPr/>
        </p:nvPicPr>
        <p:blipFill>
          <a:blip r:embed="rId2">
            <a:extLst/>
          </a:blip>
          <a:stretch>
            <a:fillRect/>
          </a:stretch>
        </p:blipFill>
        <p:spPr>
          <a:xfrm>
            <a:off x="2254250" y="1574800"/>
            <a:ext cx="6591300" cy="65913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DSC_0170.jpg" descr="DSC_0170.jpg"/>
          <p:cNvPicPr>
            <a:picLocks noChangeAspect="1"/>
          </p:cNvPicPr>
          <p:nvPr/>
        </p:nvPicPr>
        <p:blipFill>
          <a:blip r:embed="rId2">
            <a:extLst/>
          </a:blip>
          <a:stretch>
            <a:fillRect/>
          </a:stretch>
        </p:blipFill>
        <p:spPr>
          <a:xfrm>
            <a:off x="1312699" y="2463800"/>
            <a:ext cx="4893623" cy="5080000"/>
          </a:xfrm>
          <a:prstGeom prst="rect">
            <a:avLst/>
          </a:prstGeom>
          <a:ln w="12700">
            <a:miter lim="400000"/>
          </a:ln>
        </p:spPr>
      </p:pic>
      <p:sp>
        <p:nvSpPr>
          <p:cNvPr id="260" name="Plant from Chimu"/>
          <p:cNvSpPr txBox="1"/>
          <p:nvPr/>
        </p:nvSpPr>
        <p:spPr>
          <a:xfrm>
            <a:off x="1150472" y="393700"/>
            <a:ext cx="93472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Plant from Chimu</a:t>
            </a:r>
          </a:p>
        </p:txBody>
      </p:sp>
      <p:pic>
        <p:nvPicPr>
          <p:cNvPr id="261" name="325_food_fruit_chirimoya.png" descr="325_food_fruit_chirimoya.png"/>
          <p:cNvPicPr>
            <a:picLocks noChangeAspect="1"/>
          </p:cNvPicPr>
          <p:nvPr/>
        </p:nvPicPr>
        <p:blipFill>
          <a:blip r:embed="rId3">
            <a:extLst/>
          </a:blip>
          <a:stretch>
            <a:fillRect/>
          </a:stretch>
        </p:blipFill>
        <p:spPr>
          <a:xfrm>
            <a:off x="7797800" y="4998356"/>
            <a:ext cx="2857500" cy="2596244"/>
          </a:xfrm>
          <a:prstGeom prst="rect">
            <a:avLst/>
          </a:prstGeom>
          <a:ln w="12700">
            <a:miter lim="400000"/>
          </a:ln>
        </p:spPr>
      </p:pic>
      <p:pic>
        <p:nvPicPr>
          <p:cNvPr id="262" name="325_food_fruit_tunaroja.png" descr="325_food_fruit_tunaroja.png"/>
          <p:cNvPicPr>
            <a:picLocks noChangeAspect="1"/>
          </p:cNvPicPr>
          <p:nvPr/>
        </p:nvPicPr>
        <p:blipFill>
          <a:blip r:embed="rId4">
            <a:extLst/>
          </a:blip>
          <a:stretch>
            <a:fillRect/>
          </a:stretch>
        </p:blipFill>
        <p:spPr>
          <a:xfrm>
            <a:off x="7137400" y="1320800"/>
            <a:ext cx="4445000" cy="32258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64" name="Plant tuber from Chimu"/>
          <p:cNvSpPr txBox="1"/>
          <p:nvPr/>
        </p:nvSpPr>
        <p:spPr>
          <a:xfrm>
            <a:off x="1099672" y="495300"/>
            <a:ext cx="93472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Plant tuber from Chimu</a:t>
            </a:r>
          </a:p>
        </p:txBody>
      </p:sp>
      <p:pic>
        <p:nvPicPr>
          <p:cNvPr id="265" name="DSC_0172.jpg" descr="DSC_0172.jpg"/>
          <p:cNvPicPr>
            <a:picLocks noChangeAspect="1"/>
          </p:cNvPicPr>
          <p:nvPr/>
        </p:nvPicPr>
        <p:blipFill>
          <a:blip r:embed="rId2">
            <a:extLst/>
          </a:blip>
          <a:stretch>
            <a:fillRect/>
          </a:stretch>
        </p:blipFill>
        <p:spPr>
          <a:xfrm>
            <a:off x="1168400" y="1715659"/>
            <a:ext cx="6667500" cy="6660990"/>
          </a:xfrm>
          <a:prstGeom prst="rect">
            <a:avLst/>
          </a:prstGeom>
          <a:ln w="12700">
            <a:miter lim="400000"/>
          </a:ln>
        </p:spPr>
      </p:pic>
      <p:pic>
        <p:nvPicPr>
          <p:cNvPr id="266" name="325_food_fruit_chirimoya.png" descr="325_food_fruit_chirimoya.png"/>
          <p:cNvPicPr>
            <a:picLocks noChangeAspect="1"/>
          </p:cNvPicPr>
          <p:nvPr/>
        </p:nvPicPr>
        <p:blipFill>
          <a:blip r:embed="rId3">
            <a:extLst/>
          </a:blip>
          <a:stretch>
            <a:fillRect/>
          </a:stretch>
        </p:blipFill>
        <p:spPr>
          <a:xfrm>
            <a:off x="7988300" y="4914900"/>
            <a:ext cx="4445000" cy="4038600"/>
          </a:xfrm>
          <a:prstGeom prst="rect">
            <a:avLst/>
          </a:prstGeom>
          <a:ln w="12700">
            <a:miter lim="400000"/>
          </a:ln>
        </p:spPr>
      </p:pic>
      <p:pic>
        <p:nvPicPr>
          <p:cNvPr id="267" name="325_food_fruit_tunaroja.png" descr="325_food_fruit_tunaroja.png"/>
          <p:cNvPicPr>
            <a:picLocks noChangeAspect="1"/>
          </p:cNvPicPr>
          <p:nvPr/>
        </p:nvPicPr>
        <p:blipFill>
          <a:blip r:embed="rId4">
            <a:extLst/>
          </a:blip>
          <a:stretch>
            <a:fillRect/>
          </a:stretch>
        </p:blipFill>
        <p:spPr>
          <a:xfrm>
            <a:off x="8445750" y="1606223"/>
            <a:ext cx="4025901" cy="292165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By contrast Quichua culture does not make a split between culture and nature, and comparing human and animal bodies is common in compliments.  Therefore, unlike English or Spanish, Quichua often uses the same terms for the human body as it does for the b"/>
          <p:cNvSpPr txBox="1"/>
          <p:nvPr/>
        </p:nvSpPr>
        <p:spPr>
          <a:xfrm>
            <a:off x="1336812" y="954861"/>
            <a:ext cx="9661889" cy="4715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200">
                <a:solidFill>
                  <a:srgbClr val="2F1729"/>
                </a:solidFill>
                <a:latin typeface="Arial"/>
                <a:ea typeface="Arial"/>
                <a:cs typeface="Arial"/>
                <a:sym typeface="Arial"/>
              </a:defRPr>
            </a:pPr>
            <a:r>
              <a:t>By contrast Quichua culture does not make a split between culture and nature, and comparing human and animal bodies is common in compliments.  Therefore, unlike English or Spanish, Quichua often uses the same terms for the human body as it does for the bodies of plants or animals.  For example the roots of a tree are its angu (tendons or veins).  The stem is its tullu or bones.  The smaller stem of a leaf is its “hand” or maki.  The nodes of its stem are its knuckles or muku.  The base of a tree is its siki (buttocks).   If its kara (skin/bark) is cut, the sap that it sheds is its wiki or tears. </a:t>
            </a:r>
          </a:p>
          <a:p>
            <a:pPr algn="l" defTabSz="457200">
              <a:defRPr sz="2200">
                <a:solidFill>
                  <a:srgbClr val="2F1729"/>
                </a:solidFill>
                <a:latin typeface="Arial"/>
                <a:ea typeface="Arial"/>
                <a:cs typeface="Arial"/>
                <a:sym typeface="Arial"/>
              </a:defRPr>
            </a:pPr>
          </a:p>
          <a:p>
            <a:pPr algn="l" defTabSz="457200">
              <a:defRPr sz="2200">
                <a:solidFill>
                  <a:srgbClr val="2F1729"/>
                </a:solidFill>
                <a:latin typeface="Arial"/>
                <a:ea typeface="Arial"/>
                <a:cs typeface="Arial"/>
                <a:sym typeface="Arial"/>
              </a:defRPr>
            </a:pPr>
            <a:r>
              <a:t>This interchangeability of terms reflects differences in the way Quichua people speak about plants and animals.  In Quichua the human body is frequently used to speak analogically about plant and animal experience. </a:t>
            </a:r>
          </a:p>
          <a:p>
            <a:pPr algn="l" defTabSz="457200">
              <a:defRPr sz="22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69" name="Maize (Sara) from Chimu"/>
          <p:cNvSpPr txBox="1"/>
          <p:nvPr/>
        </p:nvSpPr>
        <p:spPr>
          <a:xfrm>
            <a:off x="3042772" y="431800"/>
            <a:ext cx="93472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Maize (Sara) from Chimu</a:t>
            </a:r>
          </a:p>
        </p:txBody>
      </p:sp>
      <p:pic>
        <p:nvPicPr>
          <p:cNvPr id="270" name="DSC_0193.jpg" descr="DSC_0193.jpg"/>
          <p:cNvPicPr>
            <a:picLocks noChangeAspect="1"/>
          </p:cNvPicPr>
          <p:nvPr/>
        </p:nvPicPr>
        <p:blipFill>
          <a:blip r:embed="rId2">
            <a:extLst/>
          </a:blip>
          <a:stretch>
            <a:fillRect/>
          </a:stretch>
        </p:blipFill>
        <p:spPr>
          <a:xfrm>
            <a:off x="3022600" y="1209997"/>
            <a:ext cx="5480535" cy="834390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DSC_0385.jpg" descr="DSC_0385.jpg"/>
          <p:cNvPicPr>
            <a:picLocks noChangeAspect="1"/>
          </p:cNvPicPr>
          <p:nvPr/>
        </p:nvPicPr>
        <p:blipFill>
          <a:blip r:embed="rId2">
            <a:extLst/>
          </a:blip>
          <a:stretch>
            <a:fillRect/>
          </a:stretch>
        </p:blipFill>
        <p:spPr>
          <a:xfrm>
            <a:off x="4914900" y="2400300"/>
            <a:ext cx="6680200" cy="7165355"/>
          </a:xfrm>
          <a:prstGeom prst="rect">
            <a:avLst/>
          </a:prstGeom>
          <a:ln w="12700">
            <a:miter lim="400000"/>
          </a:ln>
        </p:spPr>
      </p:pic>
      <p:pic>
        <p:nvPicPr>
          <p:cNvPr id="273" name="Natal+e+2010+122.png" descr="Natal+e+2010+122.png"/>
          <p:cNvPicPr>
            <a:picLocks noChangeAspect="1"/>
          </p:cNvPicPr>
          <p:nvPr/>
        </p:nvPicPr>
        <p:blipFill>
          <a:blip r:embed="rId3">
            <a:extLst/>
          </a:blip>
          <a:srcRect l="19989" t="9519" r="27705" b="45991"/>
          <a:stretch>
            <a:fillRect/>
          </a:stretch>
        </p:blipFill>
        <p:spPr>
          <a:xfrm>
            <a:off x="266700" y="3784600"/>
            <a:ext cx="4419600" cy="28194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Yuraj shimi chichiku…"/>
          <p:cNvSpPr txBox="1"/>
          <p:nvPr/>
        </p:nvSpPr>
        <p:spPr>
          <a:xfrm>
            <a:off x="5740178" y="3669766"/>
            <a:ext cx="4838701" cy="3341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Yuraj shimi chichiku</a:t>
            </a:r>
          </a:p>
          <a:p>
            <a:pPr lvl="1" indent="0" algn="l" defTabSz="457200">
              <a:defRPr sz="2800">
                <a:solidFill>
                  <a:srgbClr val="2F1729"/>
                </a:solidFill>
                <a:latin typeface="Arial"/>
                <a:ea typeface="Arial"/>
                <a:cs typeface="Arial"/>
                <a:sym typeface="Arial"/>
              </a:defRPr>
            </a:pPr>
            <a:r>
              <a:t>Yuraj shimi chichiku</a:t>
            </a:r>
          </a:p>
          <a:p>
            <a:pPr lvl="1" indent="0" algn="l" defTabSz="457200">
              <a:defRPr sz="2800">
                <a:solidFill>
                  <a:srgbClr val="2F1729"/>
                </a:solidFill>
                <a:latin typeface="Arial"/>
                <a:ea typeface="Arial"/>
                <a:cs typeface="Arial"/>
                <a:sym typeface="Arial"/>
              </a:defRPr>
            </a:pPr>
            <a:r>
              <a:t>Lumu aswara rurashka (kuti)</a:t>
            </a:r>
          </a:p>
          <a:p>
            <a:pPr lvl="1" indent="0" algn="l" defTabSz="457200">
              <a:defRPr sz="2800">
                <a:solidFill>
                  <a:srgbClr val="2F1729"/>
                </a:solidFill>
                <a:latin typeface="Arial"/>
                <a:ea typeface="Arial"/>
                <a:cs typeface="Arial"/>
                <a:sym typeface="Arial"/>
              </a:defRPr>
            </a:pPr>
            <a:r>
              <a:t>Chimandami kunagama </a:t>
            </a:r>
          </a:p>
          <a:p>
            <a:pPr lvl="1" indent="0" algn="l" defTabSz="457200">
              <a:defRPr sz="2800">
                <a:solidFill>
                  <a:srgbClr val="2F1729"/>
                </a:solidFill>
                <a:latin typeface="Arial"/>
                <a:ea typeface="Arial"/>
                <a:cs typeface="Arial"/>
                <a:sym typeface="Arial"/>
              </a:defRPr>
            </a:pPr>
            <a:r>
              <a:t>Yuraj Shimi Chichiku. (kuti)</a:t>
            </a:r>
          </a:p>
          <a:p>
            <a:pPr lvl="1" indent="0" algn="l" defTabSz="457200">
              <a:defRPr sz="2800">
                <a:solidFill>
                  <a:srgbClr val="2F1729"/>
                </a:solidFill>
                <a:latin typeface="Arial"/>
                <a:ea typeface="Arial"/>
                <a:cs typeface="Arial"/>
                <a:sym typeface="Arial"/>
              </a:defRPr>
            </a:pPr>
          </a:p>
          <a:p>
            <a:pPr algn="l" defTabSz="457200">
              <a:defRPr sz="2800">
                <a:solidFill>
                  <a:srgbClr val="2F1729"/>
                </a:solidFill>
                <a:latin typeface="Arial"/>
                <a:ea typeface="Arial"/>
                <a:cs typeface="Arial"/>
                <a:sym typeface="Arial"/>
              </a:defRPr>
            </a:pPr>
          </a:p>
        </p:txBody>
      </p:sp>
      <p:pic>
        <p:nvPicPr>
          <p:cNvPr id="276" name="0010.tiff" descr="0010.tiff"/>
          <p:cNvPicPr>
            <a:picLocks noChangeAspect="1"/>
          </p:cNvPicPr>
          <p:nvPr/>
        </p:nvPicPr>
        <p:blipFill>
          <a:blip r:embed="rId2">
            <a:extLst/>
          </a:blip>
          <a:stretch>
            <a:fillRect/>
          </a:stretch>
        </p:blipFill>
        <p:spPr>
          <a:xfrm>
            <a:off x="431800" y="1065784"/>
            <a:ext cx="4648200" cy="6368034"/>
          </a:xfrm>
          <a:prstGeom prst="rect">
            <a:avLst/>
          </a:prstGeom>
          <a:ln w="12700">
            <a:miter lim="400000"/>
          </a:ln>
        </p:spPr>
      </p:pic>
      <p:sp>
        <p:nvSpPr>
          <p:cNvPr id="277" name="Kallari huras chichiku runa warmi ashka. Runa warmi ashkai mari lumura mukushka aswangawa.   Lumu mukushkamandami paiwa shimi shina yuraj sakirishka.  Chimanda chichiku tukushka."/>
          <p:cNvSpPr txBox="1"/>
          <p:nvPr/>
        </p:nvSpPr>
        <p:spPr>
          <a:xfrm>
            <a:off x="5714778" y="1104366"/>
            <a:ext cx="6908801" cy="2121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Kallari huras chichiku runa warmi ashka. Runa warmi ashkai mari lumura mukushka aswangawa.   Lumu mukushkamandami paiwa shimi shina yuraj sakirishka.  Chimanda chichiku tukushka.</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Killu maki barisa…"/>
          <p:cNvSpPr txBox="1"/>
          <p:nvPr/>
        </p:nvSpPr>
        <p:spPr>
          <a:xfrm>
            <a:off x="6108478" y="4342866"/>
            <a:ext cx="5524501" cy="5779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Killu maki barisa</a:t>
            </a:r>
          </a:p>
          <a:p>
            <a:pPr lvl="1" indent="0" algn="l" defTabSz="457200">
              <a:defRPr sz="2800">
                <a:solidFill>
                  <a:srgbClr val="2F1729"/>
                </a:solidFill>
                <a:latin typeface="Arial"/>
                <a:ea typeface="Arial"/>
                <a:cs typeface="Arial"/>
                <a:sym typeface="Arial"/>
              </a:defRPr>
            </a:pPr>
            <a:r>
              <a:t>Chunda aswara rurashka  (kutin)</a:t>
            </a:r>
          </a:p>
          <a:p>
            <a:pPr lvl="1" indent="0" algn="l" defTabSz="457200">
              <a:defRPr sz="2800">
                <a:solidFill>
                  <a:srgbClr val="2F1729"/>
                </a:solidFill>
                <a:latin typeface="Arial"/>
                <a:ea typeface="Arial"/>
                <a:cs typeface="Arial"/>
                <a:sym typeface="Arial"/>
              </a:defRPr>
            </a:pPr>
            <a:r>
              <a:t>Chimandami kunagama </a:t>
            </a:r>
          </a:p>
          <a:p>
            <a:pPr lvl="1" indent="0" algn="l" defTabSz="457200">
              <a:defRPr sz="2800">
                <a:solidFill>
                  <a:srgbClr val="2F1729"/>
                </a:solidFill>
                <a:latin typeface="Arial"/>
                <a:ea typeface="Arial"/>
                <a:cs typeface="Arial"/>
                <a:sym typeface="Arial"/>
              </a:defRPr>
            </a:pPr>
            <a:r>
              <a:t>killu maki barisa (kutin)</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Asuamanga tinajpi</a:t>
            </a:r>
          </a:p>
          <a:p>
            <a:pPr lvl="1" indent="0" algn="l" defTabSz="457200">
              <a:defRPr sz="2800">
                <a:solidFill>
                  <a:srgbClr val="2F1729"/>
                </a:solidFill>
                <a:latin typeface="Arial"/>
                <a:ea typeface="Arial"/>
                <a:cs typeface="Arial"/>
                <a:sym typeface="Arial"/>
              </a:defRPr>
            </a:pPr>
            <a:r>
              <a:t>Aswamanga tinajpi</a:t>
            </a:r>
          </a:p>
          <a:p>
            <a:pPr lvl="1" indent="0" algn="l" defTabSz="457200">
              <a:defRPr sz="2800">
                <a:solidFill>
                  <a:srgbClr val="2F1729"/>
                </a:solidFill>
                <a:latin typeface="Arial"/>
                <a:ea typeface="Arial"/>
                <a:cs typeface="Arial"/>
                <a:sym typeface="Arial"/>
              </a:defRPr>
            </a:pPr>
            <a:r>
              <a:t>Shiuta shiuta shayaurin</a:t>
            </a:r>
          </a:p>
          <a:p>
            <a:pPr lvl="1" indent="0" algn="l" defTabSz="457200">
              <a:defRPr sz="2800">
                <a:solidFill>
                  <a:srgbClr val="2F1729"/>
                </a:solidFill>
                <a:latin typeface="Arial"/>
                <a:ea typeface="Arial"/>
                <a:cs typeface="Arial"/>
                <a:sym typeface="Arial"/>
              </a:defRPr>
            </a:pPr>
            <a:r>
              <a:t>Shiuta shiuta shayaurin</a:t>
            </a:r>
          </a:p>
          <a:p>
            <a:pPr lvl="1" indent="0" algn="l" defTabSz="457200">
              <a:defRPr sz="2800">
                <a:solidFill>
                  <a:srgbClr val="2F1729"/>
                </a:solidFill>
                <a:latin typeface="Arial"/>
                <a:ea typeface="Arial"/>
                <a:cs typeface="Arial"/>
                <a:sym typeface="Arial"/>
              </a:defRPr>
            </a:pPr>
            <a:r>
              <a:t>Killu maki barisami</a:t>
            </a:r>
          </a:p>
          <a:p>
            <a:pPr lvl="1" indent="0" algn="l" defTabSz="457200">
              <a:defRPr sz="2800">
                <a:solidFill>
                  <a:srgbClr val="2F1729"/>
                </a:solidFill>
                <a:latin typeface="Arial"/>
                <a:ea typeface="Arial"/>
                <a:cs typeface="Arial"/>
                <a:sym typeface="Arial"/>
              </a:defRPr>
            </a:pPr>
            <a:r>
              <a:t>llapishami upiachiun</a:t>
            </a:r>
          </a:p>
          <a:p>
            <a:pPr lvl="1" indent="0" algn="l" defTabSz="457200">
              <a:defRPr sz="2800">
                <a:solidFill>
                  <a:srgbClr val="2F1729"/>
                </a:solidFill>
                <a:latin typeface="Arial"/>
                <a:ea typeface="Arial"/>
                <a:cs typeface="Arial"/>
                <a:sym typeface="Arial"/>
              </a:defRPr>
            </a:pPr>
          </a:p>
          <a:p>
            <a:pPr algn="l" defTabSz="457200">
              <a:defRPr sz="2800">
                <a:solidFill>
                  <a:srgbClr val="2F1729"/>
                </a:solidFill>
                <a:latin typeface="Arial"/>
                <a:ea typeface="Arial"/>
                <a:cs typeface="Arial"/>
                <a:sym typeface="Arial"/>
              </a:defRPr>
            </a:pPr>
          </a:p>
        </p:txBody>
      </p:sp>
      <p:pic>
        <p:nvPicPr>
          <p:cNvPr id="280" name="Saimiri_sciureus-1_Luc_Viatour.png" descr="Saimiri_sciureus-1_Luc_Viatour.png"/>
          <p:cNvPicPr>
            <a:picLocks noChangeAspect="1"/>
          </p:cNvPicPr>
          <p:nvPr/>
        </p:nvPicPr>
        <p:blipFill>
          <a:blip r:embed="rId2">
            <a:extLst/>
          </a:blip>
          <a:srcRect l="2249" t="841" r="24250" b="168"/>
          <a:stretch>
            <a:fillRect/>
          </a:stretch>
        </p:blipFill>
        <p:spPr>
          <a:xfrm>
            <a:off x="395816" y="679450"/>
            <a:ext cx="5092701" cy="5092700"/>
          </a:xfrm>
          <a:prstGeom prst="rect">
            <a:avLst/>
          </a:prstGeom>
          <a:ln w="12700">
            <a:miter lim="400000"/>
          </a:ln>
        </p:spPr>
      </p:pic>
      <p:pic>
        <p:nvPicPr>
          <p:cNvPr id="281" name="chonta+chicha.png" descr="chonta+chicha.png"/>
          <p:cNvPicPr>
            <a:picLocks noChangeAspect="1"/>
          </p:cNvPicPr>
          <p:nvPr/>
        </p:nvPicPr>
        <p:blipFill>
          <a:blip r:embed="rId3">
            <a:extLst/>
          </a:blip>
          <a:stretch>
            <a:fillRect/>
          </a:stretch>
        </p:blipFill>
        <p:spPr>
          <a:xfrm>
            <a:off x="342900" y="6038850"/>
            <a:ext cx="5198534" cy="3898900"/>
          </a:xfrm>
          <a:prstGeom prst="rect">
            <a:avLst/>
          </a:prstGeom>
          <a:ln w="12700">
            <a:miter lim="400000"/>
          </a:ln>
        </p:spPr>
      </p:pic>
      <p:sp>
        <p:nvSpPr>
          <p:cNvPr id="282" name="Barisas kallari huras runa warmi ashka. Pai chunda asuara randi rurashka.  Chunda asuara llapishkamanda paiwa maki killu sakirishka.  Chimandami killu maki tukushka pai."/>
          <p:cNvSpPr txBox="1"/>
          <p:nvPr/>
        </p:nvSpPr>
        <p:spPr>
          <a:xfrm>
            <a:off x="5994400" y="1999716"/>
            <a:ext cx="6908800" cy="2121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Barisas kallari huras runa warmi ashka. Pai chunda asuara randi rurashka.  Chunda asuara llapishkamanda paiwa maki killu sakirishka.  Chimandami killu maki tukushka pai.</a:t>
            </a:r>
          </a:p>
        </p:txBody>
      </p:sp>
      <p:sp>
        <p:nvSpPr>
          <p:cNvPr id="283" name="The distinctive features of plant and animal bodies come from a previously human history"/>
          <p:cNvSpPr txBox="1"/>
          <p:nvPr/>
        </p:nvSpPr>
        <p:spPr>
          <a:xfrm>
            <a:off x="6491244" y="12166"/>
            <a:ext cx="4758969"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The distinctive features of plant and animal bodies come from a previously human history</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85" name="Parrot eating corn.     Chimu, Peru.  Yale Peabody Museum"/>
          <p:cNvSpPr txBox="1"/>
          <p:nvPr/>
        </p:nvSpPr>
        <p:spPr>
          <a:xfrm>
            <a:off x="1106022" y="2787650"/>
            <a:ext cx="12255501" cy="546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000"/>
            </a:lvl1pPr>
          </a:lstStyle>
          <a:p>
            <a:pPr/>
            <a:r>
              <a:t>Parrot eating corn.     Chimu, Peru.  Yale Peabody Museum</a:t>
            </a:r>
          </a:p>
        </p:txBody>
      </p:sp>
      <p:pic>
        <p:nvPicPr>
          <p:cNvPr id="286" name="12251.png" descr="12251.png"/>
          <p:cNvPicPr>
            <a:picLocks noChangeAspect="1"/>
          </p:cNvPicPr>
          <p:nvPr/>
        </p:nvPicPr>
        <p:blipFill>
          <a:blip r:embed="rId2">
            <a:extLst/>
          </a:blip>
          <a:stretch>
            <a:fillRect/>
          </a:stretch>
        </p:blipFill>
        <p:spPr>
          <a:xfrm>
            <a:off x="2030703" y="3460750"/>
            <a:ext cx="8943394" cy="5956300"/>
          </a:xfrm>
          <a:prstGeom prst="rect">
            <a:avLst/>
          </a:prstGeom>
          <a:ln w="12700">
            <a:miter lim="400000"/>
          </a:ln>
        </p:spPr>
      </p:pic>
      <p:sp>
        <p:nvSpPr>
          <p:cNvPr id="287" name="A shared body is comprised of shared food.   Sharing food is not simply a shared material component like fuel.  Rather it is a social and aesthetic bond.  A shared llaki."/>
          <p:cNvSpPr txBox="1"/>
          <p:nvPr>
            <p:ph type="body" sz="quarter" idx="1"/>
          </p:nvPr>
        </p:nvSpPr>
        <p:spPr>
          <a:xfrm>
            <a:off x="1008414" y="504726"/>
            <a:ext cx="11297947" cy="1806676"/>
          </a:xfrm>
          <a:prstGeom prst="rect">
            <a:avLst/>
          </a:prstGeom>
        </p:spPr>
        <p:txBody>
          <a:bodyPr>
            <a:normAutofit fontScale="100000" lnSpcReduction="0"/>
          </a:bodyPr>
          <a:lstStyle/>
          <a:p>
            <a:pPr algn="l">
              <a:defRPr sz="3200">
                <a:latin typeface="Helvetica Light"/>
                <a:ea typeface="Helvetica Light"/>
                <a:cs typeface="Helvetica Light"/>
                <a:sym typeface="Helvetica Light"/>
              </a:defRPr>
            </a:pPr>
            <a:r>
              <a:t>A shared body is comprised of shared food.   Sharing food is not simply a shared material component like fuel.  Rather it is a social and aesthetic bond.  A shared </a:t>
            </a:r>
            <a:r>
              <a:rPr i="1">
                <a:latin typeface="Helvetica"/>
                <a:ea typeface="Helvetica"/>
                <a:cs typeface="Helvetica"/>
                <a:sym typeface="Helvetica"/>
              </a:rPr>
              <a:t>llaki</a:t>
            </a:r>
            <a:r>
              <a:t>.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Monkey enjoying pacai from Chimu"/>
          <p:cNvSpPr txBox="1"/>
          <p:nvPr/>
        </p:nvSpPr>
        <p:spPr>
          <a:xfrm>
            <a:off x="1823572" y="1104900"/>
            <a:ext cx="93472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Monkey enjoying pacai from Chimu</a:t>
            </a:r>
          </a:p>
        </p:txBody>
      </p:sp>
      <p:pic>
        <p:nvPicPr>
          <p:cNvPr id="290" name="DSC_0180.jpg" descr="DSC_0180.jpg"/>
          <p:cNvPicPr>
            <a:picLocks noChangeAspect="1"/>
          </p:cNvPicPr>
          <p:nvPr/>
        </p:nvPicPr>
        <p:blipFill>
          <a:blip r:embed="rId2">
            <a:extLst/>
          </a:blip>
          <a:stretch>
            <a:fillRect/>
          </a:stretch>
        </p:blipFill>
        <p:spPr>
          <a:xfrm>
            <a:off x="1727200" y="1968500"/>
            <a:ext cx="7003963" cy="9931400"/>
          </a:xfrm>
          <a:prstGeom prst="rect">
            <a:avLst/>
          </a:prstGeom>
          <a:ln w="12700">
            <a:miter lim="400000"/>
          </a:ln>
        </p:spPr>
      </p:pic>
      <p:sp>
        <p:nvSpPr>
          <p:cNvPr id="291" name="Many ceramic pieces evoke the emotions of the animals such as fright or delight in food.  The evoking triggers a memory which elicits a laughter of recognition"/>
          <p:cNvSpPr txBox="1"/>
          <p:nvPr/>
        </p:nvSpPr>
        <p:spPr>
          <a:xfrm rot="21592866">
            <a:off x="9018389" y="1987550"/>
            <a:ext cx="3657601"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atin typeface="Times New Roman"/>
                <a:ea typeface="Times New Roman"/>
                <a:cs typeface="Times New Roman"/>
                <a:sym typeface="Times New Roman"/>
              </a:defRPr>
            </a:lvl1pPr>
          </a:lstStyle>
          <a:p>
            <a:pPr>
              <a:defRPr sz="4200">
                <a:latin typeface="+mn-lt"/>
                <a:ea typeface="+mn-ea"/>
                <a:cs typeface="+mn-cs"/>
                <a:sym typeface="Gill Sans"/>
              </a:defRPr>
            </a:pPr>
            <a:r>
              <a:rPr sz="2400">
                <a:latin typeface="Times New Roman"/>
                <a:ea typeface="Times New Roman"/>
                <a:cs typeface="Times New Roman"/>
                <a:sym typeface="Times New Roman"/>
              </a:rPr>
              <a:t>Many ceramic pieces evoke the emotions of the animals such as fright or delight in food.  The evoking triggers a memory which elicits a laughter of recognition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Pacai from Chimu"/>
          <p:cNvSpPr txBox="1"/>
          <p:nvPr/>
        </p:nvSpPr>
        <p:spPr>
          <a:xfrm>
            <a:off x="1823572" y="1104900"/>
            <a:ext cx="93472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Pacai from Chimu</a:t>
            </a:r>
          </a:p>
        </p:txBody>
      </p:sp>
      <p:pic>
        <p:nvPicPr>
          <p:cNvPr id="294" name="DSC_0181.jpg" descr="DSC_0181.jpg"/>
          <p:cNvPicPr>
            <a:picLocks noChangeAspect="1"/>
          </p:cNvPicPr>
          <p:nvPr/>
        </p:nvPicPr>
        <p:blipFill>
          <a:blip r:embed="rId2">
            <a:extLst/>
          </a:blip>
          <a:stretch>
            <a:fillRect/>
          </a:stretch>
        </p:blipFill>
        <p:spPr>
          <a:xfrm>
            <a:off x="1778000" y="2131740"/>
            <a:ext cx="7835900" cy="1008566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Pacai from Chimu"/>
          <p:cNvSpPr txBox="1"/>
          <p:nvPr/>
        </p:nvSpPr>
        <p:spPr>
          <a:xfrm>
            <a:off x="1823572" y="1104900"/>
            <a:ext cx="93472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Pacai from Chimu</a:t>
            </a:r>
          </a:p>
        </p:txBody>
      </p:sp>
      <p:pic>
        <p:nvPicPr>
          <p:cNvPr id="297" name="DSC_0183.jpg" descr="DSC_0183.jpg"/>
          <p:cNvPicPr>
            <a:picLocks noChangeAspect="1"/>
          </p:cNvPicPr>
          <p:nvPr/>
        </p:nvPicPr>
        <p:blipFill>
          <a:blip r:embed="rId2">
            <a:extLst/>
          </a:blip>
          <a:stretch>
            <a:fillRect/>
          </a:stretch>
        </p:blipFill>
        <p:spPr>
          <a:xfrm>
            <a:off x="1820505" y="2261497"/>
            <a:ext cx="9372601" cy="6467347"/>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Maize (Sara) from Chimu"/>
          <p:cNvSpPr txBox="1"/>
          <p:nvPr/>
        </p:nvSpPr>
        <p:spPr>
          <a:xfrm>
            <a:off x="3042772" y="431800"/>
            <a:ext cx="93472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Maize (Sara) from Chimu</a:t>
            </a:r>
          </a:p>
        </p:txBody>
      </p:sp>
      <p:pic>
        <p:nvPicPr>
          <p:cNvPr id="300" name="DSC_0193.jpg" descr="DSC_0193.jpg"/>
          <p:cNvPicPr>
            <a:picLocks noChangeAspect="1"/>
          </p:cNvPicPr>
          <p:nvPr/>
        </p:nvPicPr>
        <p:blipFill>
          <a:blip r:embed="rId2">
            <a:extLst/>
          </a:blip>
          <a:stretch>
            <a:fillRect/>
          </a:stretch>
        </p:blipFill>
        <p:spPr>
          <a:xfrm>
            <a:off x="3022600" y="1209997"/>
            <a:ext cx="5480535" cy="834390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Maize (Sara) from Chimu"/>
          <p:cNvSpPr txBox="1"/>
          <p:nvPr/>
        </p:nvSpPr>
        <p:spPr>
          <a:xfrm>
            <a:off x="2509372" y="508000"/>
            <a:ext cx="93472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Maize (Sara) from Chimu</a:t>
            </a:r>
          </a:p>
        </p:txBody>
      </p:sp>
      <p:pic>
        <p:nvPicPr>
          <p:cNvPr id="303" name="DSC_0174.jpg" descr="DSC_0174.jpg"/>
          <p:cNvPicPr>
            <a:picLocks noChangeAspect="1"/>
          </p:cNvPicPr>
          <p:nvPr/>
        </p:nvPicPr>
        <p:blipFill>
          <a:blip r:embed="rId2">
            <a:extLst/>
          </a:blip>
          <a:stretch>
            <a:fillRect/>
          </a:stretch>
        </p:blipFill>
        <p:spPr>
          <a:xfrm>
            <a:off x="1409700" y="1373733"/>
            <a:ext cx="9499600" cy="874816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rigra"/>
          <p:cNvSpPr txBox="1"/>
          <p:nvPr/>
        </p:nvSpPr>
        <p:spPr>
          <a:xfrm>
            <a:off x="2171700" y="1085850"/>
            <a:ext cx="1003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rigra</a:t>
            </a:r>
          </a:p>
        </p:txBody>
      </p:sp>
      <p:pic>
        <p:nvPicPr>
          <p:cNvPr id="144" name="url?sa=i&amp;rct=j&amp;q=amazonia+peruana&amp;source=images&amp;cd=&amp;docid=mug2wUDFtAFZ7M&amp;tbnid=0peDW7VSUE610M-&amp;ved=0CAUQjRw&amp;url=http%3A%2F%2Fwww.amazonia-andina.org%2Fmedia-gallery%2Fdetail%2F368%2F567&amp;ei=co8FUqe-BKq.png" descr="url?sa=i&amp;rct=j&amp;q=amazonia+peruana&amp;source=images&amp;cd=&amp;docid=mug2wUDFtAFZ7M&amp;tbnid=0peDW7VSUE610M-&amp;ved=0CAUQjRw&amp;url=http%3A%2F%2Fwww.amazonia-andina.org%2Fmedia-gallery%2Fdetail%2F368%2F567&amp;ei=co8FUqe-BKq.png"/>
          <p:cNvPicPr>
            <a:picLocks noChangeAspect="1"/>
          </p:cNvPicPr>
          <p:nvPr/>
        </p:nvPicPr>
        <p:blipFill>
          <a:blip r:embed="rId2">
            <a:extLst/>
          </a:blip>
          <a:stretch>
            <a:fillRect/>
          </a:stretch>
        </p:blipFill>
        <p:spPr>
          <a:xfrm>
            <a:off x="1143000" y="2031999"/>
            <a:ext cx="9042400" cy="6028268"/>
          </a:xfrm>
          <a:prstGeom prst="rect">
            <a:avLst/>
          </a:prstGeom>
          <a:ln w="12700">
            <a:miter lim="400000"/>
          </a:ln>
        </p:spPr>
      </p:pic>
      <p:sp>
        <p:nvSpPr>
          <p:cNvPr id="145" name="Line"/>
          <p:cNvSpPr/>
          <p:nvPr/>
        </p:nvSpPr>
        <p:spPr>
          <a:xfrm flipH="1" flipV="1">
            <a:off x="2806699" y="1909233"/>
            <a:ext cx="677335" cy="4165601"/>
          </a:xfrm>
          <a:prstGeom prst="line">
            <a:avLst/>
          </a:prstGeom>
          <a:ln w="38100">
            <a:solidFill>
              <a:srgbClr val="9D1C37"/>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46" name="Line"/>
          <p:cNvSpPr/>
          <p:nvPr/>
        </p:nvSpPr>
        <p:spPr>
          <a:xfrm flipH="1" flipV="1">
            <a:off x="6824132" y="1625600"/>
            <a:ext cx="444503" cy="3149601"/>
          </a:xfrm>
          <a:prstGeom prst="line">
            <a:avLst/>
          </a:prstGeom>
          <a:ln w="38100">
            <a:solidFill>
              <a:srgbClr val="9D1C37"/>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47" name="rigra"/>
          <p:cNvSpPr txBox="1"/>
          <p:nvPr/>
        </p:nvSpPr>
        <p:spPr>
          <a:xfrm>
            <a:off x="6273800" y="850900"/>
            <a:ext cx="1003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rigra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rigra"/>
          <p:cNvSpPr txBox="1"/>
          <p:nvPr/>
        </p:nvSpPr>
        <p:spPr>
          <a:xfrm>
            <a:off x="2171700" y="1085850"/>
            <a:ext cx="1003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rigra</a:t>
            </a:r>
          </a:p>
        </p:txBody>
      </p:sp>
      <p:sp>
        <p:nvSpPr>
          <p:cNvPr id="150" name="rigra"/>
          <p:cNvSpPr txBox="1"/>
          <p:nvPr/>
        </p:nvSpPr>
        <p:spPr>
          <a:xfrm>
            <a:off x="11506200" y="6324600"/>
            <a:ext cx="1003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rigra</a:t>
            </a:r>
          </a:p>
        </p:txBody>
      </p:sp>
      <p:pic>
        <p:nvPicPr>
          <p:cNvPr id="151" name="chestnut-mandibled-toucan.png" descr="chestnut-mandibled-toucan.png"/>
          <p:cNvPicPr>
            <a:picLocks noChangeAspect="1"/>
          </p:cNvPicPr>
          <p:nvPr/>
        </p:nvPicPr>
        <p:blipFill>
          <a:blip r:embed="rId2">
            <a:extLst/>
          </a:blip>
          <a:srcRect l="712" t="6418" r="5376" b="20082"/>
          <a:stretch>
            <a:fillRect/>
          </a:stretch>
        </p:blipFill>
        <p:spPr>
          <a:xfrm>
            <a:off x="965200" y="2563697"/>
            <a:ext cx="9880600" cy="5807307"/>
          </a:xfrm>
          <a:prstGeom prst="rect">
            <a:avLst/>
          </a:prstGeom>
          <a:ln w="12700">
            <a:miter lim="400000"/>
          </a:ln>
        </p:spPr>
      </p:pic>
      <p:sp>
        <p:nvSpPr>
          <p:cNvPr id="152" name="Line"/>
          <p:cNvSpPr/>
          <p:nvPr/>
        </p:nvSpPr>
        <p:spPr>
          <a:xfrm>
            <a:off x="5554133" y="6231466"/>
            <a:ext cx="5689601" cy="406413"/>
          </a:xfrm>
          <a:prstGeom prst="line">
            <a:avLst/>
          </a:prstGeom>
          <a:ln w="38100">
            <a:solidFill>
              <a:srgbClr val="9D1C37"/>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53" name="Line"/>
          <p:cNvSpPr/>
          <p:nvPr/>
        </p:nvSpPr>
        <p:spPr>
          <a:xfrm flipH="1" flipV="1">
            <a:off x="2933700" y="2032000"/>
            <a:ext cx="1807634" cy="2844800"/>
          </a:xfrm>
          <a:prstGeom prst="line">
            <a:avLst/>
          </a:prstGeom>
          <a:ln w="38100">
            <a:solidFill>
              <a:srgbClr val="9D1C37"/>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10857915_817655431608894_7079347897046615127_n.png" descr="10857915_817655431608894_7079347897046615127_n.png"/>
          <p:cNvPicPr>
            <a:picLocks noChangeAspect="1"/>
          </p:cNvPicPr>
          <p:nvPr/>
        </p:nvPicPr>
        <p:blipFill>
          <a:blip r:embed="rId2">
            <a:extLst/>
          </a:blip>
          <a:stretch>
            <a:fillRect/>
          </a:stretch>
        </p:blipFill>
        <p:spPr>
          <a:xfrm>
            <a:off x="688991" y="1575643"/>
            <a:ext cx="10433018" cy="7085757"/>
          </a:xfrm>
          <a:prstGeom prst="rect">
            <a:avLst/>
          </a:prstGeom>
          <a:ln w="12700">
            <a:miter lim="400000"/>
          </a:ln>
        </p:spPr>
      </p:pic>
      <p:sp>
        <p:nvSpPr>
          <p:cNvPr id="156" name="Line"/>
          <p:cNvSpPr/>
          <p:nvPr/>
        </p:nvSpPr>
        <p:spPr>
          <a:xfrm>
            <a:off x="5668433" y="7138324"/>
            <a:ext cx="5689601" cy="406414"/>
          </a:xfrm>
          <a:prstGeom prst="line">
            <a:avLst/>
          </a:prstGeom>
          <a:ln w="38100">
            <a:solidFill>
              <a:srgbClr val="9D1C37"/>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57" name="ilma"/>
          <p:cNvSpPr txBox="1"/>
          <p:nvPr/>
        </p:nvSpPr>
        <p:spPr>
          <a:xfrm>
            <a:off x="11607800" y="7226300"/>
            <a:ext cx="1003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ilma</a:t>
            </a:r>
          </a:p>
        </p:txBody>
      </p:sp>
      <p:sp>
        <p:nvSpPr>
          <p:cNvPr id="158" name="Line"/>
          <p:cNvSpPr/>
          <p:nvPr/>
        </p:nvSpPr>
        <p:spPr>
          <a:xfrm flipH="1" flipV="1">
            <a:off x="4224367" y="1235634"/>
            <a:ext cx="2193367" cy="2193367"/>
          </a:xfrm>
          <a:prstGeom prst="line">
            <a:avLst/>
          </a:prstGeom>
          <a:ln w="38100">
            <a:solidFill>
              <a:srgbClr val="9D1C37"/>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59" name="kiru"/>
          <p:cNvSpPr txBox="1"/>
          <p:nvPr/>
        </p:nvSpPr>
        <p:spPr>
          <a:xfrm>
            <a:off x="2717800" y="615950"/>
            <a:ext cx="1003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kiru</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iki means both sap and tears"/>
          <p:cNvSpPr txBox="1"/>
          <p:nvPr/>
        </p:nvSpPr>
        <p:spPr>
          <a:xfrm>
            <a:off x="6210300" y="418566"/>
            <a:ext cx="4758968"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rPr i="1"/>
              <a:t>iki</a:t>
            </a:r>
            <a:r>
              <a:t> means both sap and tears</a:t>
            </a:r>
          </a:p>
        </p:txBody>
      </p:sp>
      <p:pic>
        <p:nvPicPr>
          <p:cNvPr id="162" name="DSC_0094.jpg" descr="DSC_0094.jpg"/>
          <p:cNvPicPr>
            <a:picLocks noChangeAspect="1"/>
          </p:cNvPicPr>
          <p:nvPr/>
        </p:nvPicPr>
        <p:blipFill>
          <a:blip r:embed="rId2">
            <a:extLst/>
          </a:blip>
          <a:stretch>
            <a:fillRect/>
          </a:stretch>
        </p:blipFill>
        <p:spPr>
          <a:xfrm>
            <a:off x="-800100" y="1224112"/>
            <a:ext cx="7150100" cy="4549526"/>
          </a:xfrm>
          <a:prstGeom prst="rect">
            <a:avLst/>
          </a:prstGeom>
          <a:ln w="12700">
            <a:miter lim="400000"/>
          </a:ln>
        </p:spPr>
      </p:pic>
      <p:pic>
        <p:nvPicPr>
          <p:cNvPr id="163" name="DSC_0079.jpg" descr="DSC_0079.jpg"/>
          <p:cNvPicPr>
            <a:picLocks noChangeAspect="1"/>
          </p:cNvPicPr>
          <p:nvPr/>
        </p:nvPicPr>
        <p:blipFill>
          <a:blip r:embed="rId3">
            <a:extLst/>
          </a:blip>
          <a:stretch>
            <a:fillRect/>
          </a:stretch>
        </p:blipFill>
        <p:spPr>
          <a:xfrm>
            <a:off x="6713698" y="1195226"/>
            <a:ext cx="6616701" cy="8632727"/>
          </a:xfrm>
          <a:prstGeom prst="rect">
            <a:avLst/>
          </a:prstGeom>
          <a:ln w="12700">
            <a:miter lim="400000"/>
          </a:ln>
        </p:spPr>
      </p:pic>
      <p:sp>
        <p:nvSpPr>
          <p:cNvPr id="164" name="Line"/>
          <p:cNvSpPr/>
          <p:nvPr/>
        </p:nvSpPr>
        <p:spPr>
          <a:xfrm flipV="1">
            <a:off x="2553129" y="755549"/>
            <a:ext cx="3707955" cy="2141027"/>
          </a:xfrm>
          <a:prstGeom prst="line">
            <a:avLst/>
          </a:prstGeom>
          <a:ln w="38100">
            <a:solidFill>
              <a:srgbClr val="FFFAF7"/>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65" name="Line"/>
          <p:cNvSpPr/>
          <p:nvPr/>
        </p:nvSpPr>
        <p:spPr>
          <a:xfrm flipH="1" flipV="1">
            <a:off x="6726765" y="1003300"/>
            <a:ext cx="2966940" cy="3646687"/>
          </a:xfrm>
          <a:prstGeom prst="line">
            <a:avLst/>
          </a:prstGeom>
          <a:ln w="38100">
            <a:solidFill>
              <a:srgbClr val="FFFAF7"/>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66" name="iki = sap"/>
          <p:cNvSpPr txBox="1"/>
          <p:nvPr/>
        </p:nvSpPr>
        <p:spPr>
          <a:xfrm>
            <a:off x="3687296" y="2572448"/>
            <a:ext cx="1449147"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FFFFFF"/>
                </a:solidFill>
                <a:latin typeface="Arial"/>
                <a:ea typeface="Arial"/>
                <a:cs typeface="Arial"/>
                <a:sym typeface="Arial"/>
              </a:defRPr>
            </a:lvl1pPr>
          </a:lstStyle>
          <a:p>
            <a:pPr/>
            <a:r>
              <a:t>iki = sap</a:t>
            </a:r>
          </a:p>
        </p:txBody>
      </p:sp>
      <p:sp>
        <p:nvSpPr>
          <p:cNvPr id="167" name="iki = tears"/>
          <p:cNvSpPr txBox="1"/>
          <p:nvPr/>
        </p:nvSpPr>
        <p:spPr>
          <a:xfrm>
            <a:off x="6852136" y="3999928"/>
            <a:ext cx="1827662"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FFFFFF"/>
                </a:solidFill>
                <a:latin typeface="Arial"/>
                <a:ea typeface="Arial"/>
                <a:cs typeface="Arial"/>
                <a:sym typeface="Arial"/>
              </a:defRPr>
            </a:lvl1pPr>
          </a:lstStyle>
          <a:p>
            <a:pPr/>
            <a:r>
              <a:t>iki = tears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850_1_Lead_Piperaceae_Q-Mucutullu.jpg" descr="850_1_Lead_Piperaceae_Q-Mucutullu.jpg"/>
          <p:cNvPicPr>
            <a:picLocks noChangeAspect="1"/>
          </p:cNvPicPr>
          <p:nvPr/>
        </p:nvPicPr>
        <p:blipFill>
          <a:blip r:embed="rId2">
            <a:extLst/>
          </a:blip>
          <a:srcRect l="16323" t="6774" r="15933" b="0"/>
          <a:stretch>
            <a:fillRect/>
          </a:stretch>
        </p:blipFill>
        <p:spPr>
          <a:xfrm>
            <a:off x="9194403" y="193137"/>
            <a:ext cx="4938780" cy="9054919"/>
          </a:xfrm>
          <a:prstGeom prst="rect">
            <a:avLst/>
          </a:prstGeom>
          <a:ln w="12700">
            <a:miter lim="400000"/>
          </a:ln>
        </p:spPr>
      </p:pic>
      <p:sp>
        <p:nvSpPr>
          <p:cNvPr id="170" name="tullu (bone or stem)"/>
          <p:cNvSpPr txBox="1"/>
          <p:nvPr/>
        </p:nvSpPr>
        <p:spPr>
          <a:xfrm>
            <a:off x="393700" y="6578066"/>
            <a:ext cx="4229100"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rPr i="1"/>
              <a:t>tullu </a:t>
            </a:r>
            <a:r>
              <a:t>(bone or stem)</a:t>
            </a:r>
          </a:p>
        </p:txBody>
      </p:sp>
      <p:sp>
        <p:nvSpPr>
          <p:cNvPr id="171" name="mucu joint or knuckle."/>
          <p:cNvSpPr txBox="1"/>
          <p:nvPr/>
        </p:nvSpPr>
        <p:spPr>
          <a:xfrm>
            <a:off x="4521200" y="2996666"/>
            <a:ext cx="4586129"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rPr i="1"/>
              <a:t>mucu </a:t>
            </a:r>
            <a:r>
              <a:t>joint or knuckle</a:t>
            </a:r>
            <a:r>
              <a:rPr i="1"/>
              <a:t>.</a:t>
            </a:r>
          </a:p>
        </p:txBody>
      </p:sp>
      <p:sp>
        <p:nvSpPr>
          <p:cNvPr id="172" name="Line"/>
          <p:cNvSpPr/>
          <p:nvPr/>
        </p:nvSpPr>
        <p:spPr>
          <a:xfrm flipH="1" flipV="1">
            <a:off x="5113866" y="3572934"/>
            <a:ext cx="4933347" cy="1434438"/>
          </a:xfrm>
          <a:prstGeom prst="line">
            <a:avLst/>
          </a:prstGeom>
          <a:ln w="38100">
            <a:solidFill>
              <a:srgbClr val="000000"/>
            </a:solidFill>
            <a:miter lim="400000"/>
            <a:headEnd type="stealth"/>
          </a:ln>
        </p:spPr>
        <p:txBody>
          <a:bodyPr lIns="0" tIns="0" rIns="0" bIns="0"/>
          <a:lstStyle/>
          <a:p>
            <a:pPr algn="l" defTabSz="457200">
              <a:defRPr sz="1200">
                <a:latin typeface="Helvetica"/>
                <a:ea typeface="Helvetica"/>
                <a:cs typeface="Helvetica"/>
                <a:sym typeface="Helvetica"/>
              </a:defRPr>
            </a:pPr>
          </a:p>
        </p:txBody>
      </p:sp>
      <p:pic>
        <p:nvPicPr>
          <p:cNvPr id="173" name="lacollig.png" descr="lacollig.png"/>
          <p:cNvPicPr>
            <a:picLocks noChangeAspect="1"/>
          </p:cNvPicPr>
          <p:nvPr/>
        </p:nvPicPr>
        <p:blipFill>
          <a:blip r:embed="rId3">
            <a:extLst/>
          </a:blip>
          <a:srcRect l="4339" t="11270" r="0" b="4419"/>
          <a:stretch>
            <a:fillRect/>
          </a:stretch>
        </p:blipFill>
        <p:spPr>
          <a:xfrm>
            <a:off x="-114300" y="2781300"/>
            <a:ext cx="4356311" cy="4965700"/>
          </a:xfrm>
          <a:prstGeom prst="rect">
            <a:avLst/>
          </a:prstGeom>
          <a:ln w="12700">
            <a:miter lim="400000"/>
          </a:ln>
        </p:spPr>
      </p:pic>
      <p:sp>
        <p:nvSpPr>
          <p:cNvPr id="174" name="Line"/>
          <p:cNvSpPr/>
          <p:nvPr/>
        </p:nvSpPr>
        <p:spPr>
          <a:xfrm flipV="1">
            <a:off x="2929466" y="3543300"/>
            <a:ext cx="1921934" cy="1905000"/>
          </a:xfrm>
          <a:prstGeom prst="line">
            <a:avLst/>
          </a:prstGeom>
          <a:ln w="38100">
            <a:solidFill>
              <a:srgbClr val="000000"/>
            </a:solidFill>
            <a:miter lim="400000"/>
            <a:headEnd type="stealth"/>
          </a:ln>
        </p:spPr>
        <p:txBody>
          <a:bodyPr lIns="0" tIns="0" rIns="0" bIns="0"/>
          <a:lstStyle/>
          <a:p>
            <a:pPr algn="l" defTabSz="457200">
              <a:defRPr sz="1200">
                <a:latin typeface="Helvetica"/>
                <a:ea typeface="Helvetica"/>
                <a:cs typeface="Helvetica"/>
                <a:sym typeface="Helvetica"/>
              </a:defRPr>
            </a:pPr>
          </a:p>
        </p:txBody>
      </p:sp>
      <p:sp>
        <p:nvSpPr>
          <p:cNvPr id="175" name="English has words for the joints of the body that are used exclusively for human anatomy: knee, ankle, elbow, hip, shoulder, knuckles.  Kichwa uses a single word mucu for the joint of humans, other animals and plants."/>
          <p:cNvSpPr txBox="1"/>
          <p:nvPr>
            <p:ph type="body" sz="quarter" idx="1"/>
          </p:nvPr>
        </p:nvSpPr>
        <p:spPr>
          <a:xfrm>
            <a:off x="383540" y="707926"/>
            <a:ext cx="8347800" cy="2047678"/>
          </a:xfrm>
          <a:prstGeom prst="rect">
            <a:avLst/>
          </a:prstGeom>
        </p:spPr>
        <p:txBody>
          <a:bodyPr>
            <a:normAutofit fontScale="100000" lnSpcReduction="0"/>
          </a:bodyPr>
          <a:lstStyle/>
          <a:p>
            <a:pPr algn="l" defTabSz="467359">
              <a:defRPr sz="2560">
                <a:latin typeface="Helvetica Light"/>
                <a:ea typeface="Helvetica Light"/>
                <a:cs typeface="Helvetica Light"/>
                <a:sym typeface="Helvetica Light"/>
              </a:defRPr>
            </a:pPr>
            <a:r>
              <a:t>English has words for the joints of the body that are used exclusively for human anatomy: knee, ankle, elbow, hip, shoulder, knuckles.  Kichwa uses a single word </a:t>
            </a:r>
            <a:r>
              <a:rPr i="1">
                <a:latin typeface="Helvetica"/>
                <a:ea typeface="Helvetica"/>
                <a:cs typeface="Helvetica"/>
                <a:sym typeface="Helvetica"/>
              </a:rPr>
              <a:t>mucu</a:t>
            </a:r>
            <a:r>
              <a:t> for the joint of humans, other animals and plants.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850_1_Lead_Piperaceae_Q-Mucutullu.jpg" descr="850_1_Lead_Piperaceae_Q-Mucutullu.jpg"/>
          <p:cNvPicPr>
            <a:picLocks noChangeAspect="1"/>
          </p:cNvPicPr>
          <p:nvPr/>
        </p:nvPicPr>
        <p:blipFill>
          <a:blip r:embed="rId2">
            <a:extLst/>
          </a:blip>
          <a:srcRect l="16323" t="6774" r="15933" b="0"/>
          <a:stretch>
            <a:fillRect/>
          </a:stretch>
        </p:blipFill>
        <p:spPr>
          <a:xfrm>
            <a:off x="863203" y="1432700"/>
            <a:ext cx="3430953" cy="6290420"/>
          </a:xfrm>
          <a:prstGeom prst="rect">
            <a:avLst/>
          </a:prstGeom>
          <a:ln w="12700">
            <a:miter lim="400000"/>
          </a:ln>
        </p:spPr>
      </p:pic>
      <p:sp>
        <p:nvSpPr>
          <p:cNvPr id="178" name="tullu (stem or bone)"/>
          <p:cNvSpPr txBox="1"/>
          <p:nvPr/>
        </p:nvSpPr>
        <p:spPr>
          <a:xfrm>
            <a:off x="4851400" y="5002579"/>
            <a:ext cx="3289300" cy="9027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rPr i="1"/>
              <a:t>tullu </a:t>
            </a:r>
            <a:r>
              <a:t>(stem or bone)</a:t>
            </a:r>
          </a:p>
        </p:txBody>
      </p:sp>
      <p:sp>
        <p:nvSpPr>
          <p:cNvPr id="179" name="Line"/>
          <p:cNvSpPr/>
          <p:nvPr/>
        </p:nvSpPr>
        <p:spPr>
          <a:xfrm>
            <a:off x="1951566" y="3619499"/>
            <a:ext cx="3051069" cy="2"/>
          </a:xfrm>
          <a:prstGeom prst="line">
            <a:avLst/>
          </a:prstGeom>
          <a:ln w="38100">
            <a:solidFill>
              <a:srgbClr val="000000"/>
            </a:solidFill>
            <a:miter lim="400000"/>
            <a:headEnd type="stealth"/>
          </a:ln>
        </p:spPr>
        <p:txBody>
          <a:bodyPr lIns="0" tIns="0" rIns="0" bIns="0"/>
          <a:lstStyle/>
          <a:p>
            <a:pPr algn="l" defTabSz="457200">
              <a:defRPr sz="1200">
                <a:latin typeface="Helvetica"/>
                <a:ea typeface="Helvetica"/>
                <a:cs typeface="Helvetica"/>
                <a:sym typeface="Helvetica"/>
              </a:defRPr>
            </a:pPr>
          </a:p>
        </p:txBody>
      </p:sp>
      <p:sp>
        <p:nvSpPr>
          <p:cNvPr id="180" name="tullu"/>
          <p:cNvSpPr txBox="1"/>
          <p:nvPr/>
        </p:nvSpPr>
        <p:spPr>
          <a:xfrm>
            <a:off x="5403850" y="3371316"/>
            <a:ext cx="86499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i="1" sz="2800">
                <a:solidFill>
                  <a:srgbClr val="2F1729"/>
                </a:solidFill>
                <a:latin typeface="Arial"/>
                <a:ea typeface="Arial"/>
                <a:cs typeface="Arial"/>
                <a:sym typeface="Arial"/>
              </a:defRPr>
            </a:lvl1pPr>
          </a:lstStyle>
          <a:p>
            <a:pPr>
              <a:defRPr i="0"/>
            </a:pPr>
            <a:r>
              <a:rPr i="1"/>
              <a:t>tullu   </a:t>
            </a:r>
          </a:p>
        </p:txBody>
      </p:sp>
      <p:pic>
        <p:nvPicPr>
          <p:cNvPr id="181" name="Image" descr="Image"/>
          <p:cNvPicPr>
            <a:picLocks noChangeAspect="1"/>
          </p:cNvPicPr>
          <p:nvPr/>
        </p:nvPicPr>
        <p:blipFill>
          <a:blip r:embed="rId3">
            <a:extLst/>
          </a:blip>
          <a:stretch>
            <a:fillRect/>
          </a:stretch>
        </p:blipFill>
        <p:spPr>
          <a:xfrm>
            <a:off x="8697912" y="1331906"/>
            <a:ext cx="9028610" cy="6771458"/>
          </a:xfrm>
          <a:prstGeom prst="rect">
            <a:avLst/>
          </a:prstGeom>
          <a:ln w="12700">
            <a:miter lim="400000"/>
          </a:ln>
        </p:spPr>
      </p:pic>
      <p:sp>
        <p:nvSpPr>
          <p:cNvPr id="182" name="Line"/>
          <p:cNvSpPr/>
          <p:nvPr/>
        </p:nvSpPr>
        <p:spPr>
          <a:xfrm flipH="1">
            <a:off x="6284915" y="3642077"/>
            <a:ext cx="5235311" cy="1"/>
          </a:xfrm>
          <a:prstGeom prst="line">
            <a:avLst/>
          </a:prstGeom>
          <a:ln w="38100">
            <a:solidFill>
              <a:srgbClr val="000000"/>
            </a:solidFill>
            <a:miter lim="400000"/>
            <a:headEnd type="stealth"/>
          </a:ln>
        </p:spPr>
        <p:txBody>
          <a:bodyPr lIns="0" tIns="0" rIns="0" bIns="0"/>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