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normAutofit fontScale="100000" lnSpcReduction="0"/>
          </a:bodyPr>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87" name="Shape 87"/>
          <p:cNvSpPr/>
          <p:nvPr>
            <p:ph type="pic" sz="quarter" idx="13"/>
          </p:nvPr>
        </p:nvSpPr>
        <p:spPr>
          <a:xfrm>
            <a:off x="7124700" y="1968500"/>
            <a:ext cx="4216400" cy="5626100"/>
          </a:xfrm>
          <a:prstGeom prst="rect">
            <a:avLst/>
          </a:prstGeom>
        </p:spPr>
        <p:txBody>
          <a:bodyPr lIns="91439" tIns="45719" rIns="91439" bIns="45719" anchor="t">
            <a:noAutofit/>
          </a:bodyPr>
          <a:lstStyle/>
          <a:p>
            <a:pPr/>
          </a:p>
        </p:txBody>
      </p:sp>
      <p:sp>
        <p:nvSpPr>
          <p:cNvPr id="88" name="Title Text"/>
          <p:cNvSpPr txBox="1"/>
          <p:nvPr>
            <p:ph type="title"/>
          </p:nvPr>
        </p:nvSpPr>
        <p:spPr>
          <a:xfrm>
            <a:off x="635000" y="1409700"/>
            <a:ext cx="5867400" cy="3302000"/>
          </a:xfrm>
          <a:prstGeom prst="rect">
            <a:avLst/>
          </a:prstGeom>
        </p:spPr>
        <p:txBody>
          <a:bodyPr anchor="b">
            <a:normAutofit fontScale="100000" lnSpcReduction="0"/>
          </a:bodyPr>
          <a:lstStyle>
            <a:lvl1pPr>
              <a:defRPr sz="7000"/>
            </a:lvl1pPr>
          </a:lstStyle>
          <a:p>
            <a:pPr/>
            <a:r>
              <a:t>Title Text</a:t>
            </a:r>
          </a:p>
        </p:txBody>
      </p:sp>
      <p:sp>
        <p:nvSpPr>
          <p:cNvPr id="8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Reflection">
    <p:spTree>
      <p:nvGrpSpPr>
        <p:cNvPr id="1" name=""/>
        <p:cNvGrpSpPr/>
        <p:nvPr/>
      </p:nvGrpSpPr>
      <p:grpSpPr>
        <a:xfrm>
          <a:off x="0" y="0"/>
          <a:ext cx="0" cy="0"/>
          <a:chOff x="0" y="0"/>
          <a:chExt cx="0" cy="0"/>
        </a:xfrm>
      </p:grpSpPr>
      <p:sp>
        <p:nvSpPr>
          <p:cNvPr id="97" name="Shape 97"/>
          <p:cNvSpPr/>
          <p:nvPr>
            <p:ph type="pic" sz="quarter" idx="13"/>
          </p:nvPr>
        </p:nvSpPr>
        <p:spPr>
          <a:xfrm>
            <a:off x="7124700" y="1968500"/>
            <a:ext cx="4216400" cy="5626100"/>
          </a:xfrm>
          <a:prstGeom prst="rect">
            <a:avLst/>
          </a:prstGeom>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98" name="Title Text"/>
          <p:cNvSpPr txBox="1"/>
          <p:nvPr>
            <p:ph type="title"/>
          </p:nvPr>
        </p:nvSpPr>
        <p:spPr>
          <a:xfrm>
            <a:off x="635000" y="1409700"/>
            <a:ext cx="5867400" cy="3302000"/>
          </a:xfrm>
          <a:prstGeom prst="rect">
            <a:avLst/>
          </a:prstGeom>
        </p:spPr>
        <p:txBody>
          <a:bodyPr anchor="b">
            <a:normAutofit fontScale="100000" lnSpcReduction="0"/>
          </a:bodyPr>
          <a:lstStyle>
            <a:lvl1pPr>
              <a:defRPr sz="7000"/>
            </a:lvl1pPr>
          </a:lstStyle>
          <a:p>
            <a:pPr/>
            <a:r>
              <a:t>Title Text</a:t>
            </a:r>
          </a:p>
        </p:txBody>
      </p:sp>
      <p:sp>
        <p:nvSpPr>
          <p:cNvPr id="99" name="Body Level One…"/>
          <p:cNvSpPr txBox="1"/>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107" name="Shape 107"/>
          <p:cNvSpPr/>
          <p:nvPr>
            <p:ph type="pic" sz="quarter" idx="13"/>
          </p:nvPr>
        </p:nvSpPr>
        <p:spPr>
          <a:xfrm>
            <a:off x="7175500" y="2882900"/>
            <a:ext cx="4102100" cy="5473700"/>
          </a:xfrm>
          <a:prstGeom prst="rect">
            <a:avLst/>
          </a:prstGeom>
        </p:spPr>
        <p:txBody>
          <a:bodyPr lIns="91439" tIns="45719" rIns="91439" bIns="45719" anchor="t">
            <a:noAutofit/>
          </a:bodyPr>
          <a:lstStyle/>
          <a:p>
            <a:pPr/>
          </a:p>
        </p:txBody>
      </p:sp>
      <p:sp>
        <p:nvSpPr>
          <p:cNvPr id="108"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09"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117"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18" name="Body Level One…"/>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126"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127" name="Body Level One…"/>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21" name="Body Level One…"/>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29"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30" name="Body Level One…"/>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3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3" name="Title Text"/>
          <p:cNvSpPr txBox="1"/>
          <p:nvPr>
            <p:ph type="title"/>
          </p:nvPr>
        </p:nvSpPr>
        <p:spPr>
          <a:xfrm>
            <a:off x="1270000" y="254000"/>
            <a:ext cx="10464800" cy="2438400"/>
          </a:xfrm>
          <a:prstGeom prst="rect">
            <a:avLst/>
          </a:prstGeom>
        </p:spPr>
        <p:txBody>
          <a:bodyPr>
            <a:normAutofit fontScale="100000" lnSpcReduction="0"/>
          </a:bodyPr>
          <a:lstStyle/>
          <a:p>
            <a:pPr/>
            <a:r>
              <a:t>Title Text</a:t>
            </a: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61" name="Title Text"/>
          <p:cNvSpPr txBox="1"/>
          <p:nvPr>
            <p:ph type="title"/>
          </p:nvPr>
        </p:nvSpPr>
        <p:spPr>
          <a:xfrm>
            <a:off x="1270000" y="2971800"/>
            <a:ext cx="10464800" cy="3810000"/>
          </a:xfrm>
          <a:prstGeom prst="rect">
            <a:avLst/>
          </a:prstGeom>
        </p:spPr>
        <p:txBody>
          <a:bodyPr>
            <a:normAutofit fontScale="100000" lnSpcReduction="0"/>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half" idx="13"/>
          </p:nvPr>
        </p:nvSpPr>
        <p:spPr>
          <a:xfrm>
            <a:off x="2438400" y="1638300"/>
            <a:ext cx="8128000" cy="4559300"/>
          </a:xfrm>
          <a:prstGeom prst="rect">
            <a:avLst/>
          </a:prstGeom>
        </p:spPr>
        <p:txBody>
          <a:bodyPr lIns="91439" tIns="45719" rIns="91439" bIns="45719" anchor="t">
            <a:noAutofit/>
          </a:bodyPr>
          <a:lstStyle/>
          <a:p>
            <a:pPr/>
          </a:p>
        </p:txBody>
      </p:sp>
      <p:sp>
        <p:nvSpPr>
          <p:cNvPr id="70" name="Title Text"/>
          <p:cNvSpPr txBox="1"/>
          <p:nvPr>
            <p:ph type="title"/>
          </p:nvPr>
        </p:nvSpPr>
        <p:spPr>
          <a:xfrm>
            <a:off x="1270000" y="7366000"/>
            <a:ext cx="10464800" cy="1701800"/>
          </a:xfrm>
          <a:prstGeom prst="rect">
            <a:avLst/>
          </a:prstGeom>
        </p:spPr>
        <p:txBody>
          <a:bodyPr>
            <a:normAutofit fontScale="100000" lnSpcReduction="0"/>
          </a:bodyPr>
          <a:lstStyle/>
          <a:p>
            <a:pPr/>
            <a:r>
              <a:t>Title Text</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Reflection">
    <p:spTree>
      <p:nvGrpSpPr>
        <p:cNvPr id="1" name=""/>
        <p:cNvGrpSpPr/>
        <p:nvPr/>
      </p:nvGrpSpPr>
      <p:grpSpPr>
        <a:xfrm>
          <a:off x="0" y="0"/>
          <a:ext cx="0" cy="0"/>
          <a:chOff x="0" y="0"/>
          <a:chExt cx="0" cy="0"/>
        </a:xfrm>
      </p:grpSpPr>
      <p:sp>
        <p:nvSpPr>
          <p:cNvPr id="78" name="Shape 78"/>
          <p:cNvSpPr/>
          <p:nvPr>
            <p:ph type="pic" sz="half" idx="13"/>
          </p:nvPr>
        </p:nvSpPr>
        <p:spPr>
          <a:xfrm>
            <a:off x="2438400" y="1638300"/>
            <a:ext cx="8128000" cy="4559300"/>
          </a:xfrm>
          <a:prstGeom prst="rect">
            <a:avLst/>
          </a:prstGeom>
          <a:effectLst>
            <a:reflection blurRad="0" stA="50000" stPos="0" endA="0" endPos="40000" dist="0" dir="5400000" fadeDir="5400000" sx="100000" sy="-100000" kx="0" ky="0" algn="bl" rotWithShape="0"/>
          </a:effectLst>
        </p:spPr>
        <p:txBody>
          <a:bodyPr lIns="91439" tIns="45719" rIns="91439" bIns="45719" anchor="t">
            <a:noAutofit/>
          </a:bodyPr>
          <a:lstStyle/>
          <a:p>
            <a:pPr/>
          </a:p>
        </p:txBody>
      </p:sp>
      <p:sp>
        <p:nvSpPr>
          <p:cNvPr id="79" name="Title Text"/>
          <p:cNvSpPr txBox="1"/>
          <p:nvPr>
            <p:ph type="title"/>
          </p:nvPr>
        </p:nvSpPr>
        <p:spPr>
          <a:xfrm>
            <a:off x="1270000" y="7366000"/>
            <a:ext cx="10464800" cy="1701800"/>
          </a:xfrm>
          <a:prstGeom prst="rect">
            <a:avLst/>
          </a:prstGeom>
        </p:spPr>
        <p:txBody>
          <a:bodyPr>
            <a:normAutofit fontScale="100000" lnSpcReduction="0"/>
          </a:body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
        <p:nvSpPr>
          <p:cNvPr id="4" name="Slide Number"/>
          <p:cNvSpPr txBox="1"/>
          <p:nvPr>
            <p:ph type="sldNum" sz="quarter" idx="2"/>
          </p:nvPr>
        </p:nvSpPr>
        <p:spPr>
          <a:xfrm>
            <a:off x="6324599" y="9258300"/>
            <a:ext cx="342901" cy="3683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5pPr>
      <a:lvl6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6pPr>
      <a:lvl7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7pPr>
      <a:lvl8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8pPr>
      <a:lvl9pPr marL="0" marR="0" indent="0" algn="ctr" defTabSz="584200" rtl="0" latinLnBrk="0">
        <a:lnSpc>
          <a:spcPct val="100000"/>
        </a:lnSpc>
        <a:spcBef>
          <a:spcPts val="0"/>
        </a:spcBef>
        <a:spcAft>
          <a:spcPts val="0"/>
        </a:spcAft>
        <a:buClrTx/>
        <a:buSzTx/>
        <a:buFontTx/>
        <a:buNone/>
        <a:tabLst/>
        <a:defRPr b="0" baseline="0" cap="none" i="0" spc="0" strike="noStrike" sz="8400" u="none">
          <a:ln>
            <a:noFill/>
          </a:ln>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ln>
            <a:noFill/>
          </a:ln>
          <a:solidFill>
            <a:srgbClr val="000000"/>
          </a:solidFill>
          <a:uFillTx/>
          <a:latin typeface="Gill Sans"/>
          <a:ea typeface="Gill Sans"/>
          <a:cs typeface="Gill Sans"/>
          <a:sym typeface="Gill San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5.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hape 137"/>
          <p:cNvSpPr txBox="1"/>
          <p:nvPr/>
        </p:nvSpPr>
        <p:spPr>
          <a:xfrm>
            <a:off x="868338" y="533399"/>
            <a:ext cx="10833101" cy="372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200">
                <a:solidFill>
                  <a:srgbClr val="2F1729"/>
                </a:solidFill>
              </a:defRPr>
            </a:pPr>
            <a:r>
              <a:t>What do the religions of the Americas have in common?  How are they different from the monotheistic religions of the Middle East and Europe?  </a:t>
            </a:r>
            <a:r>
              <a:rPr sz="2200"/>
              <a:t> </a:t>
            </a:r>
            <a:endParaRPr sz="2200"/>
          </a:p>
          <a:p>
            <a:pPr algn="l">
              <a:defRPr sz="2200">
                <a:solidFill>
                  <a:srgbClr val="2F1729"/>
                </a:solidFill>
              </a:defRPr>
            </a:pPr>
          </a:p>
          <a:p>
            <a:pPr algn="l">
              <a:defRPr sz="2200">
                <a:solidFill>
                  <a:srgbClr val="2F1729"/>
                </a:solidFill>
              </a:defRPr>
            </a:pPr>
            <a:r>
              <a:t>Even though there are hundreds of different indigenous language traditions in the Americas here are some of the things they have in common that distinguish them from the the monotheistic traditions.    </a:t>
            </a:r>
            <a:endParaRPr sz="3200"/>
          </a:p>
          <a:p>
            <a:pPr algn="l">
              <a:defRPr sz="2200">
                <a:solidFill>
                  <a:srgbClr val="2F1729"/>
                </a:solidFill>
              </a:defRPr>
            </a:pPr>
          </a:p>
          <a:p>
            <a:pPr algn="l">
              <a:defRPr sz="2200">
                <a:solidFill>
                  <a:srgbClr val="2F1729"/>
                </a:solidFill>
              </a:defRPr>
            </a:pPr>
            <a:r>
              <a:t>1.  Native religions in the Americas are focussed on a relationship to the </a:t>
            </a:r>
            <a:r>
              <a:rPr>
                <a:latin typeface="Gill Sans SemiBold"/>
                <a:ea typeface="Gill Sans SemiBold"/>
                <a:cs typeface="Gill Sans SemiBold"/>
                <a:sym typeface="Gill Sans SemiBold"/>
              </a:rPr>
              <a:t>local</a:t>
            </a:r>
            <a:r>
              <a:t> land rather than on a relationship to a God beyond this world.  </a:t>
            </a:r>
          </a:p>
        </p:txBody>
      </p:sp>
      <p:pic>
        <p:nvPicPr>
          <p:cNvPr id="138" name="image.jpg" descr="image.jpg"/>
          <p:cNvPicPr>
            <a:picLocks noChangeAspect="1"/>
          </p:cNvPicPr>
          <p:nvPr/>
        </p:nvPicPr>
        <p:blipFill>
          <a:blip r:embed="rId2">
            <a:extLst/>
          </a:blip>
          <a:srcRect l="750" t="19969" r="599" b="749"/>
          <a:stretch>
            <a:fillRect/>
          </a:stretch>
        </p:blipFill>
        <p:spPr>
          <a:xfrm>
            <a:off x="939800" y="4440237"/>
            <a:ext cx="10477500" cy="449580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txBox="1"/>
          <p:nvPr/>
        </p:nvSpPr>
        <p:spPr>
          <a:xfrm>
            <a:off x="1085849" y="799329"/>
            <a:ext cx="10833101" cy="549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8.  Shared food creates a bodily similarity to the land and relatives:    An important part of the tie that binds a group of people to their land is eating the food from that land.  Eating the local food, water and air is changes the composition of the body so that it becomes like the land including the smell and feel of the land.    </a:t>
            </a:r>
          </a:p>
          <a:p>
            <a:pPr algn="l">
              <a:defRPr sz="2200">
                <a:solidFill>
                  <a:srgbClr val="2F1729"/>
                </a:solidFill>
              </a:defRPr>
            </a:pPr>
          </a:p>
          <a:p>
            <a:pPr algn="l">
              <a:defRPr sz="2200">
                <a:solidFill>
                  <a:srgbClr val="2F1729"/>
                </a:solidFill>
              </a:defRPr>
            </a:pPr>
            <a:r>
              <a:t>So for example:  </a:t>
            </a:r>
          </a:p>
          <a:p>
            <a:pPr marL="616857" indent="-299356" algn="l">
              <a:buSzPct val="171000"/>
              <a:buChar char="•"/>
              <a:defRPr sz="2200">
                <a:solidFill>
                  <a:srgbClr val="2F1729"/>
                </a:solidFill>
              </a:defRPr>
            </a:pPr>
            <a:r>
              <a:t> Plains people and bodies made of buffalo and plains food.</a:t>
            </a:r>
          </a:p>
          <a:p>
            <a:pPr marL="616857" indent="-299356" algn="l">
              <a:buSzPct val="171000"/>
              <a:buChar char="•"/>
              <a:defRPr sz="2200">
                <a:solidFill>
                  <a:srgbClr val="2F1729"/>
                </a:solidFill>
              </a:defRPr>
            </a:pPr>
            <a:r>
              <a:t>Tohono O’odham had Sonoran desert bodies made of cholla cactus, mesquite beans, saguaro fruit and desert foods.</a:t>
            </a:r>
          </a:p>
          <a:p>
            <a:pPr marL="616857" indent="-299356" algn="l">
              <a:buSzPct val="171000"/>
              <a:buChar char="•"/>
              <a:defRPr sz="2200">
                <a:solidFill>
                  <a:srgbClr val="2F1729"/>
                </a:solidFill>
              </a:defRPr>
            </a:pPr>
            <a:r>
              <a:t>Northwest coast people had bodies made of salmon and NW coast foods.</a:t>
            </a:r>
          </a:p>
          <a:p>
            <a:pPr marL="616857" indent="-299356" algn="l">
              <a:buSzPct val="171000"/>
              <a:buChar char="•"/>
              <a:defRPr sz="2200">
                <a:solidFill>
                  <a:srgbClr val="2F1729"/>
                </a:solidFill>
              </a:defRPr>
            </a:pPr>
            <a:r>
              <a:t>The activities used to acquire these foods further adapted the body to the particular land.  </a:t>
            </a:r>
          </a:p>
          <a:p>
            <a:pPr marL="616857" indent="-299356" algn="l">
              <a:buSzPct val="171000"/>
              <a:buChar char="•"/>
              <a:defRPr sz="2200">
                <a:solidFill>
                  <a:srgbClr val="2F1729"/>
                </a:solidFill>
              </a:defRPr>
            </a:pPr>
            <a:r>
              <a:t> A lifetime of buffalo hunting adapted the bodies of plains men to be responsive to the plains. </a:t>
            </a:r>
          </a:p>
          <a:p>
            <a:pPr marL="616857" indent="-299356" algn="l">
              <a:buSzPct val="171000"/>
              <a:buChar char="•"/>
              <a:defRPr sz="2200">
                <a:solidFill>
                  <a:srgbClr val="2F1729"/>
                </a:solidFill>
              </a:defRPr>
            </a:pPr>
            <a:r>
              <a:t> A lifetime of gathering cactus or running to get salt adapted the bodies of Tohono O’odham to the Sonoran desert giving them Sonoran desert bodies.</a:t>
            </a:r>
          </a:p>
        </p:txBody>
      </p:sp>
      <p:pic>
        <p:nvPicPr>
          <p:cNvPr id="169" name="3072205639_04cd375812.png" descr="3072205639_04cd375812.png"/>
          <p:cNvPicPr>
            <a:picLocks noChangeAspect="1"/>
          </p:cNvPicPr>
          <p:nvPr/>
        </p:nvPicPr>
        <p:blipFill>
          <a:blip r:embed="rId2">
            <a:extLst/>
          </a:blip>
          <a:stretch>
            <a:fillRect/>
          </a:stretch>
        </p:blipFill>
        <p:spPr>
          <a:xfrm>
            <a:off x="1078516" y="6184162"/>
            <a:ext cx="5962652" cy="7950201"/>
          </a:xfrm>
          <a:prstGeom prst="rect">
            <a:avLst/>
          </a:prstGeom>
          <a:ln w="12700">
            <a:miter lim="400000"/>
          </a:ln>
        </p:spPr>
      </p:pic>
      <p:pic>
        <p:nvPicPr>
          <p:cNvPr id="170" name="harvesting-corn.tiff" descr="harvesting-corn.tiff"/>
          <p:cNvPicPr>
            <a:picLocks noChangeAspect="1"/>
          </p:cNvPicPr>
          <p:nvPr/>
        </p:nvPicPr>
        <p:blipFill>
          <a:blip r:embed="rId3">
            <a:extLst/>
          </a:blip>
          <a:stretch>
            <a:fillRect/>
          </a:stretch>
        </p:blipFill>
        <p:spPr>
          <a:xfrm>
            <a:off x="7573244" y="6217985"/>
            <a:ext cx="3835402" cy="578155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Shape 172"/>
          <p:cNvSpPr txBox="1"/>
          <p:nvPr/>
        </p:nvSpPr>
        <p:spPr>
          <a:xfrm>
            <a:off x="762614" y="549924"/>
            <a:ext cx="11820106" cy="6477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9.  The bond of shared body was enhanced aesthetically by adorning the body with art, speech, songs, dance, songs and speech that evoked the land: and species.  </a:t>
            </a:r>
          </a:p>
          <a:p>
            <a:pPr algn="l">
              <a:defRPr sz="2200">
                <a:solidFill>
                  <a:srgbClr val="2F1729"/>
                </a:solidFill>
              </a:defRPr>
            </a:pPr>
          </a:p>
          <a:p>
            <a:pPr algn="l">
              <a:defRPr sz="2200">
                <a:solidFill>
                  <a:srgbClr val="2F1729"/>
                </a:solidFill>
              </a:defRPr>
            </a:pPr>
            <a:r>
              <a:t>Examples: </a:t>
            </a:r>
          </a:p>
          <a:p>
            <a:pPr algn="l">
              <a:defRPr sz="2200">
                <a:solidFill>
                  <a:srgbClr val="2F1729"/>
                </a:solidFill>
              </a:defRPr>
            </a:pPr>
          </a:p>
          <a:p>
            <a:pPr marL="388054" indent="-388054" algn="l">
              <a:buSzPct val="100000"/>
              <a:buAutoNum type="arabicPeriod" startAt="1"/>
              <a:defRPr sz="2200">
                <a:solidFill>
                  <a:srgbClr val="2F1729"/>
                </a:solidFill>
              </a:defRPr>
            </a:pPr>
            <a:r>
              <a:t>Face paint patterns evoking species</a:t>
            </a:r>
          </a:p>
          <a:p>
            <a:pPr marL="388054" indent="-388054" algn="l">
              <a:buSzPct val="100000"/>
              <a:buAutoNum type="arabicPeriod" startAt="1"/>
              <a:defRPr sz="2200">
                <a:solidFill>
                  <a:srgbClr val="2F1729"/>
                </a:solidFill>
              </a:defRPr>
            </a:pPr>
            <a:r>
              <a:t>Clothing embroidered with corn or made with the bones or feathers of local species.</a:t>
            </a:r>
          </a:p>
          <a:p>
            <a:pPr marL="388054" indent="-388054" algn="l">
              <a:buSzPct val="100000"/>
              <a:buAutoNum type="arabicPeriod" startAt="1"/>
              <a:defRPr sz="2200">
                <a:solidFill>
                  <a:srgbClr val="2F1729"/>
                </a:solidFill>
              </a:defRPr>
            </a:pPr>
            <a:r>
              <a:t>The resemblance of bodily movement was enhanced through dance steps that matched the movements of local species.  </a:t>
            </a:r>
          </a:p>
          <a:p>
            <a:pPr marL="388054" indent="-388054" algn="l">
              <a:buSzPct val="100000"/>
              <a:buAutoNum type="arabicPeriod" startAt="1"/>
              <a:defRPr sz="2200">
                <a:solidFill>
                  <a:srgbClr val="2F1729"/>
                </a:solidFill>
              </a:defRPr>
            </a:pPr>
            <a:r>
              <a:t>The resemblance of the voice to the voices of the land was enhanced by onomatopoetic speech and song that matched the sound of birds and animals.   </a:t>
            </a:r>
          </a:p>
          <a:p>
            <a:pPr marL="388054" indent="-388054" algn="l">
              <a:buSzPct val="100000"/>
              <a:buAutoNum type="arabicPeriod" startAt="1"/>
              <a:defRPr sz="2200">
                <a:solidFill>
                  <a:srgbClr val="2F1729"/>
                </a:solidFill>
              </a:defRPr>
            </a:pPr>
            <a:r>
              <a:t>Personal names like “Black Elk” further tied identity to local species.  </a:t>
            </a:r>
          </a:p>
          <a:p>
            <a:pPr algn="l">
              <a:defRPr sz="2200">
                <a:solidFill>
                  <a:srgbClr val="2F1729"/>
                </a:solidFill>
              </a:defRPr>
            </a:pPr>
          </a:p>
          <a:p>
            <a:pPr algn="l">
              <a:defRPr sz="2200">
                <a:solidFill>
                  <a:srgbClr val="2F1729"/>
                </a:solidFill>
              </a:defRPr>
            </a:pPr>
            <a:r>
              <a:t>Through all of these things a group of relatives who lived in relation to the same land were believed to develop a bodily similarity to each other mediated by the similarity to the land. I call this physical similarity shared with each because shared with the same land “</a:t>
            </a:r>
            <a:r>
              <a:rPr>
                <a:latin typeface="Gill Sans SemiBold"/>
                <a:ea typeface="Gill Sans SemiBold"/>
                <a:cs typeface="Gill Sans SemiBold"/>
                <a:sym typeface="Gill Sans SemiBold"/>
              </a:rPr>
              <a:t>shared body”</a:t>
            </a:r>
            <a:r>
              <a:t>.</a:t>
            </a:r>
          </a:p>
          <a:p>
            <a:pPr algn="l">
              <a:defRPr sz="2200">
                <a:solidFill>
                  <a:srgbClr val="2F1729"/>
                </a:solidFill>
              </a:defRPr>
            </a:pPr>
          </a:p>
          <a:p>
            <a:pPr algn="l">
              <a:defRPr sz="2200">
                <a:solidFill>
                  <a:srgbClr val="2F1729"/>
                </a:solidFill>
              </a:defRPr>
            </a:pPr>
            <a:r>
              <a:t>The similarity of this body increased emotional intimacy with the land.</a:t>
            </a:r>
          </a:p>
          <a:p>
            <a:pPr algn="l">
              <a:defRPr sz="2200">
                <a:solidFill>
                  <a:srgbClr val="2F1729"/>
                </a:solidFill>
              </a:defRPr>
            </a:pPr>
            <a:r>
              <a:t>The similarity of this shared body to the bodies of other relatives adapted to the same land also increased emotional closeness to these relatives. </a:t>
            </a:r>
          </a:p>
        </p:txBody>
      </p:sp>
      <p:pic>
        <p:nvPicPr>
          <p:cNvPr id="173" name="pasted-image.png" descr="pasted-image.png"/>
          <p:cNvPicPr>
            <a:picLocks noChangeAspect="1"/>
          </p:cNvPicPr>
          <p:nvPr/>
        </p:nvPicPr>
        <p:blipFill>
          <a:blip r:embed="rId2">
            <a:extLst/>
          </a:blip>
          <a:srcRect l="1099" t="18552" r="3094" b="42202"/>
          <a:stretch>
            <a:fillRect/>
          </a:stretch>
        </p:blipFill>
        <p:spPr>
          <a:xfrm>
            <a:off x="442919" y="7107710"/>
            <a:ext cx="12459363" cy="3195902"/>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txBox="1"/>
          <p:nvPr/>
        </p:nvSpPr>
        <p:spPr>
          <a:xfrm>
            <a:off x="5398621" y="5064389"/>
            <a:ext cx="4737103" cy="15201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4300"/>
              </a:lnSpc>
              <a:defRPr sz="1800">
                <a:solidFill>
                  <a:srgbClr val="424242"/>
                </a:solidFill>
                <a:latin typeface="Times New Roman"/>
                <a:ea typeface="Times New Roman"/>
                <a:cs typeface="Times New Roman"/>
                <a:sym typeface="Times New Roman"/>
              </a:defRPr>
            </a:pPr>
            <a:r>
              <a:t>SUNRISE DANCE.(Poem)</a:t>
            </a:r>
          </a:p>
          <a:p>
            <a:pPr algn="l" defTabSz="457200">
              <a:lnSpc>
                <a:spcPts val="3600"/>
              </a:lnSpc>
              <a:defRPr sz="1800">
                <a:solidFill>
                  <a:srgbClr val="424242"/>
                </a:solidFill>
                <a:latin typeface="Times New Roman"/>
                <a:ea typeface="Times New Roman"/>
                <a:cs typeface="Times New Roman"/>
                <a:sym typeface="Times New Roman"/>
              </a:defRPr>
            </a:pPr>
            <a:r>
              <a:t>The Midwest Quarterly | March 22, 2001 | McArthur, Mary |</a:t>
            </a:r>
          </a:p>
        </p:txBody>
      </p:sp>
      <p:sp>
        <p:nvSpPr>
          <p:cNvPr id="176" name="Shape 176"/>
          <p:cNvSpPr txBox="1"/>
          <p:nvPr/>
        </p:nvSpPr>
        <p:spPr>
          <a:xfrm>
            <a:off x="501649" y="954037"/>
            <a:ext cx="12001503" cy="295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10.  One of the key objectives of native ceremonies is to heighten this bodily similarity to the land and so make the relationship to the land more intimate leading to greater strength and blessings.</a:t>
            </a:r>
          </a:p>
          <a:p>
            <a:pPr algn="l">
              <a:defRPr sz="2200">
                <a:solidFill>
                  <a:srgbClr val="2F1729"/>
                </a:solidFill>
              </a:defRPr>
            </a:pPr>
          </a:p>
          <a:p>
            <a:pPr algn="l">
              <a:defRPr sz="2200">
                <a:solidFill>
                  <a:srgbClr val="2F1729"/>
                </a:solidFill>
              </a:defRPr>
            </a:pPr>
            <a:r>
              <a:t>Example:  Apache sunrise dance is intended to give strength to an Apache girl by changing her body through heightening her similarity to Changing Woman, and to her godmother and other mature Apache.  In the process her body is adorned with corn pollen and oriole feathers.</a:t>
            </a:r>
          </a:p>
          <a:p>
            <a:pPr algn="l">
              <a:defRPr sz="2200">
                <a:solidFill>
                  <a:srgbClr val="2F1729"/>
                </a:solidFill>
              </a:defRPr>
            </a:pPr>
          </a:p>
          <a:p>
            <a:pPr algn="l">
              <a:defRPr sz="2200">
                <a:solidFill>
                  <a:srgbClr val="2F1729"/>
                </a:solidFill>
              </a:defRPr>
            </a:pPr>
            <a:r>
              <a:t>Immediately after the ceremony her body is believed to have such increased strength that she isable to heal people by communicating some of this heightened bond with the land and her people to them.</a:t>
            </a:r>
          </a:p>
        </p:txBody>
      </p:sp>
      <p:sp>
        <p:nvSpPr>
          <p:cNvPr id="177" name="Shape 178"/>
          <p:cNvSpPr txBox="1"/>
          <p:nvPr/>
        </p:nvSpPr>
        <p:spPr>
          <a:xfrm>
            <a:off x="5538321" y="7494449"/>
            <a:ext cx="4635503" cy="208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190A15"/>
                </a:solidFill>
                <a:latin typeface="Calibri"/>
                <a:ea typeface="Calibri"/>
                <a:cs typeface="Calibri"/>
                <a:sym typeface="Calibri"/>
              </a:defRPr>
            </a:pPr>
            <a:r>
              <a:t>Godmother massages my shoulders. </a:t>
            </a:r>
          </a:p>
          <a:p>
            <a:pPr algn="l">
              <a:defRPr sz="2200">
                <a:solidFill>
                  <a:srgbClr val="190A15"/>
                </a:solidFill>
                <a:latin typeface="Calibri"/>
                <a:ea typeface="Calibri"/>
                <a:cs typeface="Calibri"/>
                <a:sym typeface="Calibri"/>
              </a:defRPr>
            </a:pPr>
            <a:r>
              <a:t>She is giving me Apache knowledge of pale desert mornings, </a:t>
            </a:r>
          </a:p>
          <a:p>
            <a:pPr algn="l">
              <a:defRPr sz="2200">
                <a:solidFill>
                  <a:srgbClr val="190A15"/>
                </a:solidFill>
                <a:latin typeface="Calibri"/>
                <a:ea typeface="Calibri"/>
                <a:cs typeface="Calibri"/>
                <a:sym typeface="Calibri"/>
              </a:defRPr>
            </a:pPr>
            <a:r>
              <a:t>of animals, and birds, and men. </a:t>
            </a:r>
          </a:p>
          <a:p>
            <a:pPr algn="l">
              <a:defRPr sz="2200">
                <a:solidFill>
                  <a:srgbClr val="190A15"/>
                </a:solidFill>
                <a:latin typeface="Calibri"/>
                <a:ea typeface="Calibri"/>
                <a:cs typeface="Calibri"/>
                <a:sym typeface="Calibri"/>
              </a:defRPr>
            </a:pPr>
            <a:r>
              <a:t>Pinning a feather in my hair, </a:t>
            </a:r>
          </a:p>
          <a:p>
            <a:pPr algn="l">
              <a:defRPr sz="2200">
                <a:solidFill>
                  <a:srgbClr val="190A15"/>
                </a:solidFill>
                <a:latin typeface="Calibri"/>
                <a:ea typeface="Calibri"/>
                <a:cs typeface="Calibri"/>
                <a:sym typeface="Calibri"/>
              </a:defRPr>
            </a:pPr>
            <a:r>
              <a:t>she calls me Fair Oriole.</a:t>
            </a:r>
          </a:p>
        </p:txBody>
      </p:sp>
      <p:sp>
        <p:nvSpPr>
          <p:cNvPr id="178" name="Shape 179"/>
          <p:cNvSpPr txBox="1"/>
          <p:nvPr/>
        </p:nvSpPr>
        <p:spPr>
          <a:xfrm>
            <a:off x="501650" y="4667250"/>
            <a:ext cx="12001500" cy="41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rgbClr val="2F1729"/>
                </a:solidFill>
              </a:defRPr>
            </a:lvl1pPr>
          </a:lstStyle>
          <a:p>
            <a:pPr/>
            <a:r>
              <a:t>Pictures and poem from Apache Sunrise dance</a:t>
            </a:r>
          </a:p>
        </p:txBody>
      </p:sp>
      <p:pic>
        <p:nvPicPr>
          <p:cNvPr id="179" name="resolve.jpg" descr="resolve.jpg"/>
          <p:cNvPicPr>
            <a:picLocks noChangeAspect="1"/>
          </p:cNvPicPr>
          <p:nvPr/>
        </p:nvPicPr>
        <p:blipFill>
          <a:blip r:embed="rId2">
            <a:extLst/>
          </a:blip>
          <a:stretch>
            <a:fillRect/>
          </a:stretch>
        </p:blipFill>
        <p:spPr>
          <a:xfrm>
            <a:off x="611000" y="5372100"/>
            <a:ext cx="3996018" cy="419951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Shape 140"/>
          <p:cNvSpPr txBox="1"/>
          <p:nvPr/>
        </p:nvSpPr>
        <p:spPr>
          <a:xfrm>
            <a:off x="1459582" y="666750"/>
            <a:ext cx="9245601"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rgbClr val="2F1729"/>
                </a:solidFill>
              </a:defRPr>
            </a:lvl1pPr>
          </a:lstStyle>
          <a:p>
            <a:pPr/>
            <a:r>
              <a:t> The relationship to the local land includes living as relatives with all of its species, water, wind, mountains.</a:t>
            </a:r>
          </a:p>
        </p:txBody>
      </p:sp>
      <p:pic>
        <p:nvPicPr>
          <p:cNvPr id="141" name="great-plains-bison-615.png" descr="great-plains-bison-615.png"/>
          <p:cNvPicPr>
            <a:picLocks noChangeAspect="1"/>
          </p:cNvPicPr>
          <p:nvPr/>
        </p:nvPicPr>
        <p:blipFill>
          <a:blip r:embed="rId2">
            <a:extLst/>
          </a:blip>
          <a:stretch>
            <a:fillRect/>
          </a:stretch>
        </p:blipFill>
        <p:spPr>
          <a:xfrm>
            <a:off x="1473200" y="1783399"/>
            <a:ext cx="9245600" cy="614870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txBox="1"/>
          <p:nvPr/>
        </p:nvSpPr>
        <p:spPr>
          <a:xfrm>
            <a:off x="931838" y="1255606"/>
            <a:ext cx="10833101" cy="518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2.  The native traditions posit a series of previous worlds culminating in this one.  </a:t>
            </a:r>
          </a:p>
          <a:p>
            <a:pPr algn="l">
              <a:defRPr sz="2200">
                <a:solidFill>
                  <a:srgbClr val="2F1729"/>
                </a:solidFill>
              </a:defRPr>
            </a:pPr>
          </a:p>
          <a:p>
            <a:pPr marL="616857" indent="-299356" algn="l">
              <a:buSzPct val="171000"/>
              <a:buChar char="•"/>
              <a:defRPr sz="2200">
                <a:solidFill>
                  <a:srgbClr val="2F1729"/>
                </a:solidFill>
              </a:defRPr>
            </a:pPr>
            <a:r>
              <a:t>Remembering the land, visiting the land, treating relatives well causes the land to endure.  Forgetting the land, or treating it as though it were a mere thing, or treating relatives badly causes the land to age, wear out and die.</a:t>
            </a:r>
          </a:p>
          <a:p>
            <a:pPr algn="l">
              <a:defRPr sz="2200">
                <a:solidFill>
                  <a:srgbClr val="2F1729"/>
                </a:solidFill>
              </a:defRPr>
            </a:pPr>
          </a:p>
          <a:p>
            <a:pPr marL="616857" indent="-299356" algn="l">
              <a:buSzPct val="171000"/>
              <a:buChar char="•"/>
              <a:defRPr sz="2200">
                <a:solidFill>
                  <a:srgbClr val="2F1729"/>
                </a:solidFill>
              </a:defRPr>
            </a:pPr>
            <a:r>
              <a:t>As a world ages the social relation to the earth and relatives breaks down causing the world to end.</a:t>
            </a:r>
          </a:p>
          <a:p>
            <a:pPr algn="l">
              <a:defRPr sz="2200">
                <a:solidFill>
                  <a:srgbClr val="2F1729"/>
                </a:solidFill>
              </a:defRPr>
            </a:pPr>
          </a:p>
          <a:p>
            <a:pPr marL="616857" indent="-299356" algn="l">
              <a:buSzPct val="171000"/>
              <a:buChar char="•"/>
              <a:defRPr sz="2200">
                <a:solidFill>
                  <a:srgbClr val="2F1729"/>
                </a:solidFill>
              </a:defRPr>
            </a:pPr>
            <a:r>
              <a:t>The origin stories tell how our present socially related world emerged from a preceding world which had become uninhabitable because social relations had broken down or were not yet present.  </a:t>
            </a:r>
          </a:p>
          <a:p>
            <a:pPr marL="616857" indent="-299356" algn="l">
              <a:buSzPct val="171000"/>
              <a:buChar char="•"/>
              <a:defRPr sz="2200">
                <a:solidFill>
                  <a:srgbClr val="2F1729"/>
                </a:solidFill>
              </a:defRPr>
            </a:pPr>
          </a:p>
          <a:p>
            <a:pPr marL="616857" indent="-299356" algn="l">
              <a:buSzPct val="171000"/>
              <a:buChar char="•"/>
              <a:defRPr sz="2200">
                <a:solidFill>
                  <a:srgbClr val="2F1729"/>
                </a:solidFill>
              </a:defRPr>
            </a:pPr>
            <a:r>
              <a:t>By contrast the monotheistic traditions posit a single world created by God out of nothing.  </a:t>
            </a:r>
          </a:p>
        </p:txBody>
      </p:sp>
      <p:pic>
        <p:nvPicPr>
          <p:cNvPr id="144" name="DSC_0022.jpg" descr="DSC_0022.jpg"/>
          <p:cNvPicPr>
            <a:picLocks noChangeAspect="1"/>
          </p:cNvPicPr>
          <p:nvPr/>
        </p:nvPicPr>
        <p:blipFill>
          <a:blip r:embed="rId2">
            <a:extLst/>
          </a:blip>
          <a:stretch>
            <a:fillRect/>
          </a:stretch>
        </p:blipFill>
        <p:spPr>
          <a:xfrm>
            <a:off x="1606407" y="6252342"/>
            <a:ext cx="6977958" cy="4742542"/>
          </a:xfrm>
          <a:prstGeom prst="rect">
            <a:avLst/>
          </a:prstGeom>
          <a:ln w="12700">
            <a:miter lim="400000"/>
          </a:ln>
        </p:spPr>
      </p:pic>
      <p:sp>
        <p:nvSpPr>
          <p:cNvPr id="145" name="Shape 145"/>
          <p:cNvSpPr txBox="1"/>
          <p:nvPr/>
        </p:nvSpPr>
        <p:spPr>
          <a:xfrm>
            <a:off x="1085850" y="9772650"/>
            <a:ext cx="10833100"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Inca era Quechua bowl showing the 4 quarter and 4 suns that indicate world ages.  </a:t>
            </a:r>
          </a:p>
          <a:p>
            <a:pPr algn="l">
              <a:defRPr sz="2200">
                <a:solidFill>
                  <a:srgbClr val="2F1729"/>
                </a:solidFill>
              </a:defRPr>
            </a:pPr>
            <a:r>
              <a:t>The center of the bowl probably corresponds to the present.</a:t>
            </a:r>
          </a:p>
          <a:p>
            <a:pPr algn="l">
              <a:defRPr sz="2200">
                <a:solidFill>
                  <a:srgbClr val="2F1729"/>
                </a:solidFil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txBox="1"/>
          <p:nvPr/>
        </p:nvSpPr>
        <p:spPr>
          <a:xfrm>
            <a:off x="631271" y="660399"/>
            <a:ext cx="12032161" cy="549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3.  Each native tradition tells how their people emerged from the past in a particular place and were given their particular land.    Other groups emerged at other places and were similarly given a different land.  </a:t>
            </a:r>
          </a:p>
          <a:p>
            <a:pPr algn="l">
              <a:defRPr sz="2200">
                <a:solidFill>
                  <a:srgbClr val="2F1729"/>
                </a:solidFill>
              </a:defRPr>
            </a:pPr>
          </a:p>
          <a:p>
            <a:pPr marL="228600" indent="-228600" algn="l">
              <a:buSzPct val="100000"/>
              <a:buChar char="•"/>
              <a:defRPr sz="2200">
                <a:solidFill>
                  <a:srgbClr val="2F1729"/>
                </a:solidFill>
              </a:defRPr>
            </a:pPr>
            <a:r>
              <a:t>The traditions each particular group were given at the time of emergence for the purpose of living with that local land.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Thus the traditions of one group of people are related to those of another ecologically like one echo niche is related to another.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Plains traditions are for living with the buffalo and for maintaining the plains environment while the traditions of the Sonoran desert are for living with the desert and maintaining the desert.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By contrast the monotheistic traditions (Christianity, Judaism and Islam) posit a universal divine law given for everyone for al time. </a:t>
            </a:r>
          </a:p>
          <a:p>
            <a:pPr algn="l">
              <a:defRPr sz="2200">
                <a:solidFill>
                  <a:srgbClr val="2F1729"/>
                </a:solidFill>
              </a:defRPr>
            </a:pPr>
          </a:p>
        </p:txBody>
      </p:sp>
      <p:sp>
        <p:nvSpPr>
          <p:cNvPr id="148" name="Shape 148"/>
          <p:cNvSpPr txBox="1"/>
          <p:nvPr/>
        </p:nvSpPr>
        <p:spPr>
          <a:xfrm>
            <a:off x="7327900" y="6612466"/>
            <a:ext cx="10833100"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Lake Titicaca, an Andean emergence place.</a:t>
            </a:r>
          </a:p>
          <a:p>
            <a:pPr algn="l">
              <a:defRPr sz="2200">
                <a:solidFill>
                  <a:srgbClr val="2F1729"/>
                </a:solidFill>
              </a:defRPr>
            </a:pPr>
          </a:p>
        </p:txBody>
      </p:sp>
      <p:pic>
        <p:nvPicPr>
          <p:cNvPr id="149" name="flickr-2358126260-image.jpg" descr="flickr-2358126260-image.jpg"/>
          <p:cNvPicPr>
            <a:picLocks noChangeAspect="1"/>
          </p:cNvPicPr>
          <p:nvPr/>
        </p:nvPicPr>
        <p:blipFill>
          <a:blip r:embed="rId2">
            <a:extLst/>
          </a:blip>
          <a:stretch>
            <a:fillRect/>
          </a:stretch>
        </p:blipFill>
        <p:spPr>
          <a:xfrm>
            <a:off x="787905" y="5698432"/>
            <a:ext cx="6065640" cy="454709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txBox="1"/>
          <p:nvPr/>
        </p:nvSpPr>
        <p:spPr>
          <a:xfrm>
            <a:off x="639738" y="1022349"/>
            <a:ext cx="10833101"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200">
                <a:solidFill>
                  <a:srgbClr val="2F1729"/>
                </a:solidFill>
              </a:defRPr>
            </a:lvl1pPr>
          </a:lstStyle>
          <a:p>
            <a:pPr/>
            <a:r>
              <a:t>4.  The plants,  animals, and even the mountains are believed to have been human in the world before this one.  At the time of emergence they were transformed into the species we see.</a:t>
            </a:r>
          </a:p>
        </p:txBody>
      </p:sp>
      <p:pic>
        <p:nvPicPr>
          <p:cNvPr id="152" name="P1010040-3.jpg" descr="P1010040-3.jpg"/>
          <p:cNvPicPr>
            <a:picLocks noChangeAspect="1"/>
          </p:cNvPicPr>
          <p:nvPr/>
        </p:nvPicPr>
        <p:blipFill>
          <a:blip r:embed="rId2">
            <a:extLst/>
          </a:blip>
          <a:stretch>
            <a:fillRect/>
          </a:stretch>
        </p:blipFill>
        <p:spPr>
          <a:xfrm>
            <a:off x="2254250" y="2093478"/>
            <a:ext cx="6921500" cy="698357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txBox="1"/>
          <p:nvPr/>
        </p:nvSpPr>
        <p:spPr>
          <a:xfrm>
            <a:off x="639738" y="603248"/>
            <a:ext cx="10833101" cy="200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2200">
                <a:solidFill>
                  <a:srgbClr val="2F1729"/>
                </a:solidFill>
              </a:defRPr>
            </a:pPr>
            <a:r>
              <a:t>For this reason plants, animals, and land are understood to have cultural qualities comparable to our own.  They have a sense of beauty, music, art, love and sorrow.  They have their own language even though we cannot understand it.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By contrast in the monotheistic traditions only humans have culture because only they were made in the image of God</a:t>
            </a:r>
          </a:p>
        </p:txBody>
      </p:sp>
      <p:pic>
        <p:nvPicPr>
          <p:cNvPr id="155" name="Realizan-exposición-de-relatos-ilustrados-de-artista-asháninka-600x449.png" descr="Realizan-exposición-de-relatos-ilustrados-de-artista-asháninka-600x449.png"/>
          <p:cNvPicPr>
            <a:picLocks noChangeAspect="1"/>
          </p:cNvPicPr>
          <p:nvPr/>
        </p:nvPicPr>
        <p:blipFill>
          <a:blip r:embed="rId2">
            <a:extLst/>
          </a:blip>
          <a:srcRect l="20810" t="409" r="20507" b="136"/>
          <a:stretch>
            <a:fillRect/>
          </a:stretch>
        </p:blipFill>
        <p:spPr>
          <a:xfrm>
            <a:off x="5831072" y="3016852"/>
            <a:ext cx="4686302" cy="5943602"/>
          </a:xfrm>
          <a:prstGeom prst="rect">
            <a:avLst/>
          </a:prstGeom>
          <a:ln w="12700">
            <a:miter lim="400000"/>
          </a:ln>
        </p:spPr>
      </p:pic>
      <p:pic>
        <p:nvPicPr>
          <p:cNvPr id="156" name="DSC_0086.jpg" descr="DSC_0086.jpg"/>
          <p:cNvPicPr>
            <a:picLocks noChangeAspect="1"/>
          </p:cNvPicPr>
          <p:nvPr/>
        </p:nvPicPr>
        <p:blipFill>
          <a:blip r:embed="rId3">
            <a:extLst/>
          </a:blip>
          <a:srcRect l="0" t="5443" r="0" b="5242"/>
          <a:stretch>
            <a:fillRect/>
          </a:stretch>
        </p:blipFill>
        <p:spPr>
          <a:xfrm>
            <a:off x="883852" y="2970219"/>
            <a:ext cx="4524357" cy="603701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DSC_0047.jpg" descr="DSC_0047.jpg"/>
          <p:cNvPicPr>
            <a:picLocks noChangeAspect="1"/>
          </p:cNvPicPr>
          <p:nvPr/>
        </p:nvPicPr>
        <p:blipFill>
          <a:blip r:embed="rId2">
            <a:extLst/>
          </a:blip>
          <a:stretch>
            <a:fillRect/>
          </a:stretch>
        </p:blipFill>
        <p:spPr>
          <a:xfrm>
            <a:off x="1707925" y="3280902"/>
            <a:ext cx="8094342" cy="6489701"/>
          </a:xfrm>
          <a:prstGeom prst="rect">
            <a:avLst/>
          </a:prstGeom>
          <a:ln w="12700">
            <a:miter lim="400000"/>
          </a:ln>
        </p:spPr>
      </p:pic>
      <p:sp>
        <p:nvSpPr>
          <p:cNvPr id="159" name="Shape 159"/>
          <p:cNvSpPr txBox="1"/>
          <p:nvPr/>
        </p:nvSpPr>
        <p:spPr>
          <a:xfrm>
            <a:off x="501650" y="412748"/>
            <a:ext cx="12001500" cy="264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5.  The relation to the land is a social relationship.  </a:t>
            </a:r>
          </a:p>
          <a:p>
            <a:pPr algn="l">
              <a:defRPr sz="2200">
                <a:solidFill>
                  <a:srgbClr val="2F1729"/>
                </a:solidFill>
              </a:defRPr>
            </a:pPr>
          </a:p>
          <a:p>
            <a:pPr marL="228600" indent="-228600" algn="l">
              <a:buSzPct val="100000"/>
              <a:buChar char="•"/>
              <a:defRPr sz="2200">
                <a:solidFill>
                  <a:srgbClr val="2F1729"/>
                </a:solidFill>
              </a:defRPr>
            </a:pPr>
            <a:r>
              <a:t>Because the the land and species are humanlike one should interact with the land socially, with respect, as though one were engaging a human relative.  Like a human relative the land responds to attention and compliments, to beautiful singing, dancing, humor,  to being visited and spoken to. </a:t>
            </a:r>
          </a:p>
          <a:p>
            <a:pPr marL="228600" indent="-228600" algn="l">
              <a:buSzPct val="100000"/>
              <a:buChar char="•"/>
              <a:defRPr sz="2200">
                <a:solidFill>
                  <a:srgbClr val="2F1729"/>
                </a:solidFill>
              </a:defRPr>
            </a:pPr>
          </a:p>
          <a:p>
            <a:pPr marL="228600" indent="-228600" algn="l">
              <a:buSzPct val="100000"/>
              <a:buChar char="•"/>
              <a:defRPr sz="2200">
                <a:solidFill>
                  <a:srgbClr val="2F1729"/>
                </a:solidFill>
              </a:defRPr>
            </a:pPr>
            <a:r>
              <a:t>By contrast for the monotheistic traditions the land points to the creator but does not itself engage in social relations.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txBox="1"/>
          <p:nvPr/>
        </p:nvSpPr>
        <p:spPr>
          <a:xfrm>
            <a:off x="946150" y="514349"/>
            <a:ext cx="10833100" cy="327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6.  The land responds socially and emotionally to those who live on it.  </a:t>
            </a:r>
          </a:p>
          <a:p>
            <a:pPr algn="l">
              <a:defRPr sz="2200">
                <a:solidFill>
                  <a:srgbClr val="2F1729"/>
                </a:solidFill>
              </a:defRPr>
            </a:pPr>
          </a:p>
          <a:p>
            <a:pPr marL="616857" indent="-299356" algn="l">
              <a:buSzPct val="171000"/>
              <a:buChar char="•"/>
              <a:defRPr sz="2200">
                <a:solidFill>
                  <a:srgbClr val="2F1729"/>
                </a:solidFill>
              </a:defRPr>
            </a:pPr>
            <a:r>
              <a:t>When it responds with empathy it gives blessing in the form of health, abundant food, rain, success in school or business.  </a:t>
            </a:r>
          </a:p>
          <a:p>
            <a:pPr marL="616857" indent="-299356" algn="l">
              <a:buSzPct val="171000"/>
              <a:buChar char="•"/>
              <a:defRPr sz="2200">
                <a:solidFill>
                  <a:srgbClr val="2F1729"/>
                </a:solidFill>
              </a:defRPr>
            </a:pPr>
          </a:p>
          <a:p>
            <a:pPr marL="616857" indent="-299356" algn="l">
              <a:buSzPct val="171000"/>
              <a:buChar char="•"/>
              <a:defRPr sz="2200">
                <a:solidFill>
                  <a:srgbClr val="2F1729"/>
                </a:solidFill>
              </a:defRPr>
            </a:pPr>
            <a:r>
              <a:t>To those who are disrespectful land it can also withdraw these blessings resulting in illness, lack of rains, the withdrawal of animals and crops, and even failure in school or business.</a:t>
            </a:r>
          </a:p>
          <a:p>
            <a:pPr algn="l">
              <a:defRPr sz="2200">
                <a:solidFill>
                  <a:srgbClr val="2F1729"/>
                </a:solidFill>
              </a:defRPr>
            </a:pPr>
          </a:p>
          <a:p>
            <a:pPr marL="616857" indent="-299356" algn="l">
              <a:buSzPct val="171000"/>
              <a:buChar char="•"/>
              <a:defRPr sz="2200">
                <a:solidFill>
                  <a:srgbClr val="2F1729"/>
                </a:solidFill>
              </a:defRPr>
            </a:pPr>
            <a:r>
              <a:t> For the monotheistic traditions it is only God and not the land who punishes or blesses.</a:t>
            </a:r>
          </a:p>
        </p:txBody>
      </p:sp>
      <p:pic>
        <p:nvPicPr>
          <p:cNvPr id="162" name="cordillera+del+condor.png" descr="cordillera+del+condor.png"/>
          <p:cNvPicPr>
            <a:picLocks noChangeAspect="1"/>
          </p:cNvPicPr>
          <p:nvPr/>
        </p:nvPicPr>
        <p:blipFill>
          <a:blip r:embed="rId2">
            <a:extLst/>
          </a:blip>
          <a:stretch>
            <a:fillRect/>
          </a:stretch>
        </p:blipFill>
        <p:spPr>
          <a:xfrm>
            <a:off x="939799" y="4167840"/>
            <a:ext cx="10845801" cy="813435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txBox="1"/>
          <p:nvPr/>
        </p:nvSpPr>
        <p:spPr>
          <a:xfrm>
            <a:off x="919138" y="596900"/>
            <a:ext cx="10833101" cy="232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200">
                <a:solidFill>
                  <a:srgbClr val="2F1729"/>
                </a:solidFill>
              </a:defRPr>
            </a:pPr>
            <a:r>
              <a:t>7.  The subject or actor in the Native traditions is not an individual on their own but rather a person whose identity is a network of relatives.   What ties this group of relatives together is the fact of having emerged together from the same land and having engaged the same land over time.  </a:t>
            </a:r>
          </a:p>
          <a:p>
            <a:pPr algn="l">
              <a:defRPr sz="2200">
                <a:solidFill>
                  <a:srgbClr val="2F1729"/>
                </a:solidFill>
              </a:defRPr>
            </a:pPr>
          </a:p>
          <a:p>
            <a:pPr algn="l">
              <a:defRPr sz="2200">
                <a:solidFill>
                  <a:srgbClr val="2F1729"/>
                </a:solidFill>
              </a:defRPr>
            </a:pPr>
            <a:r>
              <a:t>By contrast the actor in the monotheistic traditions is the morally responsible individual who can be save or damned on their own apart from the land or relatives.</a:t>
            </a:r>
          </a:p>
        </p:txBody>
      </p:sp>
      <p:pic>
        <p:nvPicPr>
          <p:cNvPr id="165" name="piticuy02.png" descr="piticuy02.png"/>
          <p:cNvPicPr>
            <a:picLocks noChangeAspect="1"/>
          </p:cNvPicPr>
          <p:nvPr/>
        </p:nvPicPr>
        <p:blipFill>
          <a:blip r:embed="rId2">
            <a:extLst/>
          </a:blip>
          <a:stretch>
            <a:fillRect/>
          </a:stretch>
        </p:blipFill>
        <p:spPr>
          <a:xfrm>
            <a:off x="867832" y="3454400"/>
            <a:ext cx="5181603" cy="3886200"/>
          </a:xfrm>
          <a:prstGeom prst="rect">
            <a:avLst/>
          </a:prstGeom>
          <a:ln w="12700">
            <a:miter lim="400000"/>
          </a:ln>
        </p:spPr>
      </p:pic>
      <p:pic>
        <p:nvPicPr>
          <p:cNvPr id="166" name="25304.tiff" descr="25304.tiff"/>
          <p:cNvPicPr>
            <a:picLocks noChangeAspect="1"/>
          </p:cNvPicPr>
          <p:nvPr/>
        </p:nvPicPr>
        <p:blipFill>
          <a:blip r:embed="rId3">
            <a:extLst/>
          </a:blip>
          <a:stretch>
            <a:fillRect/>
          </a:stretch>
        </p:blipFill>
        <p:spPr>
          <a:xfrm>
            <a:off x="6412009" y="3409950"/>
            <a:ext cx="5971982" cy="39751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