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778000" y="2298700"/>
            <a:ext cx="20828000" cy="4648200"/>
          </a:xfrm>
          <a:prstGeom prst="rect">
            <a:avLst/>
          </a:prstGeom>
        </p:spPr>
        <p:txBody>
          <a:bodyPr anchor="b"/>
          <a:lstStyle/>
          <a:p>
            <a:pPr/>
            <a:r>
              <a:t>Title Text</a:t>
            </a:r>
          </a:p>
        </p:txBody>
      </p:sp>
      <p:sp>
        <p:nvSpPr>
          <p:cNvPr id="12" name="Body Level One…"/>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21"/>
          </p:nvPr>
        </p:nvSpPr>
        <p:spPr>
          <a:xfrm>
            <a:off x="2387600" y="8953500"/>
            <a:ext cx="19621500" cy="585521"/>
          </a:xfrm>
          <a:prstGeom prst="rect">
            <a:avLst/>
          </a:prstGeom>
        </p:spPr>
        <p:txBody>
          <a:bodyPr anchor="t">
            <a:spAutoFit/>
          </a:bodyPr>
          <a:lstStyle>
            <a:lvl1pPr marL="0" indent="0" algn="ctr">
              <a:spcBef>
                <a:spcPts val="0"/>
              </a:spcBef>
              <a:buSzTx/>
              <a:buNone/>
              <a:defRPr i="1" sz="3200"/>
            </a:lvl1pPr>
          </a:lstStyle>
          <a:p>
            <a:pPr/>
            <a:r>
              <a:t>–Johnny Appleseed</a:t>
            </a:r>
          </a:p>
        </p:txBody>
      </p:sp>
      <p:sp>
        <p:nvSpPr>
          <p:cNvPr id="94" name="“Type a quote here.”"/>
          <p:cNvSpPr txBox="1"/>
          <p:nvPr>
            <p:ph type="body" sz="quarter" idx="22"/>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532241774_2880x1920.jpg"/>
          <p:cNvSpPr/>
          <p:nvPr>
            <p:ph type="pic" idx="21"/>
          </p:nvPr>
        </p:nvSpPr>
        <p:spPr>
          <a:xfrm>
            <a:off x="-50800" y="-1270000"/>
            <a:ext cx="24485600" cy="16323734"/>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532241774_2880x1920.jpg"/>
          <p:cNvSpPr/>
          <p:nvPr>
            <p:ph type="pic" idx="21"/>
          </p:nvPr>
        </p:nvSpPr>
        <p:spPr>
          <a:xfrm>
            <a:off x="3125968" y="-393700"/>
            <a:ext cx="18135601" cy="12090400"/>
          </a:xfrm>
          <a:prstGeom prst="rect">
            <a:avLst/>
          </a:prstGeom>
        </p:spPr>
        <p:txBody>
          <a:bodyPr lIns="91439" tIns="45719" rIns="91439" bIns="45719" anchor="t">
            <a:noAutofit/>
          </a:bodyPr>
          <a:lstStyle/>
          <a:p>
            <a:pPr/>
          </a:p>
        </p:txBody>
      </p:sp>
      <p:sp>
        <p:nvSpPr>
          <p:cNvPr id="21" name="Title Text"/>
          <p:cNvSpPr txBox="1"/>
          <p:nvPr>
            <p:ph type="title"/>
          </p:nvPr>
        </p:nvSpPr>
        <p:spPr>
          <a:xfrm>
            <a:off x="635000" y="9512300"/>
            <a:ext cx="23114000" cy="2006600"/>
          </a:xfrm>
          <a:prstGeom prst="rect">
            <a:avLst/>
          </a:prstGeom>
        </p:spPr>
        <p:txBody>
          <a:bodyPr anchor="b"/>
          <a:lstStyle/>
          <a:p>
            <a:pPr/>
            <a:r>
              <a:t>Title Text</a:t>
            </a:r>
          </a:p>
        </p:txBody>
      </p:sp>
      <p:sp>
        <p:nvSpPr>
          <p:cNvPr id="22" name="Body Level One…"/>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778000" y="4533900"/>
            <a:ext cx="20828000" cy="46482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532204087_1355x1355.jpg"/>
          <p:cNvSpPr/>
          <p:nvPr>
            <p:ph type="pic" sz="half" idx="21"/>
          </p:nvPr>
        </p:nvSpPr>
        <p:spPr>
          <a:xfrm>
            <a:off x="12827000" y="952500"/>
            <a:ext cx="11468100" cy="11468100"/>
          </a:xfrm>
          <a:prstGeom prst="rect">
            <a:avLst/>
          </a:prstGeom>
        </p:spPr>
        <p:txBody>
          <a:bodyPr lIns="91439" tIns="45719" rIns="91439" bIns="45719" anchor="t">
            <a:noAutofit/>
          </a:bodyPr>
          <a:lstStyle/>
          <a:p>
            <a:pPr/>
          </a:p>
        </p:txBody>
      </p:sp>
      <p:sp>
        <p:nvSpPr>
          <p:cNvPr id="39" name="Title Text"/>
          <p:cNvSpPr txBox="1"/>
          <p:nvPr>
            <p:ph type="title"/>
          </p:nvPr>
        </p:nvSpPr>
        <p:spPr>
          <a:xfrm>
            <a:off x="1651000" y="952500"/>
            <a:ext cx="10223500" cy="5549900"/>
          </a:xfrm>
          <a:prstGeom prst="rect">
            <a:avLst/>
          </a:prstGeom>
        </p:spPr>
        <p:txBody>
          <a:bodyPr anchor="b"/>
          <a:lstStyle>
            <a:lvl1pPr>
              <a:defRPr sz="8400"/>
            </a:lvl1pPr>
          </a:lstStyle>
          <a:p>
            <a:pPr/>
            <a:r>
              <a:t>Title Text</a:t>
            </a:r>
          </a:p>
        </p:txBody>
      </p:sp>
      <p:sp>
        <p:nvSpPr>
          <p:cNvPr id="40" name="Body Level One…"/>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532205080_1647x1098.jpg"/>
          <p:cNvSpPr/>
          <p:nvPr>
            <p:ph type="pic" sz="half" idx="21"/>
          </p:nvPr>
        </p:nvSpPr>
        <p:spPr>
          <a:xfrm>
            <a:off x="10960100" y="3149600"/>
            <a:ext cx="13944600" cy="92964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532205080_1647x1098.jpg"/>
          <p:cNvSpPr/>
          <p:nvPr>
            <p:ph type="pic" sz="quarter" idx="21"/>
          </p:nvPr>
        </p:nvSpPr>
        <p:spPr>
          <a:xfrm>
            <a:off x="15300325" y="7048500"/>
            <a:ext cx="8324850" cy="5549900"/>
          </a:xfrm>
          <a:prstGeom prst="rect">
            <a:avLst/>
          </a:prstGeom>
        </p:spPr>
        <p:txBody>
          <a:bodyPr lIns="91439" tIns="45719" rIns="91439" bIns="45719" anchor="t">
            <a:noAutofit/>
          </a:bodyPr>
          <a:lstStyle/>
          <a:p>
            <a:pPr/>
          </a:p>
        </p:txBody>
      </p:sp>
      <p:sp>
        <p:nvSpPr>
          <p:cNvPr id="84" name="532204087_1355x1355.jpg"/>
          <p:cNvSpPr/>
          <p:nvPr>
            <p:ph type="pic" sz="quarter" idx="22"/>
          </p:nvPr>
        </p:nvSpPr>
        <p:spPr>
          <a:xfrm>
            <a:off x="15760700" y="863600"/>
            <a:ext cx="7404100" cy="7404100"/>
          </a:xfrm>
          <a:prstGeom prst="rect">
            <a:avLst/>
          </a:prstGeom>
        </p:spPr>
        <p:txBody>
          <a:bodyPr lIns="91439" tIns="45719" rIns="91439" bIns="45719" anchor="t">
            <a:noAutofit/>
          </a:bodyPr>
          <a:lstStyle/>
          <a:p>
            <a:pPr/>
          </a:p>
        </p:txBody>
      </p:sp>
      <p:sp>
        <p:nvSpPr>
          <p:cNvPr id="85" name="532241774_2880x1920.jpg"/>
          <p:cNvSpPr/>
          <p:nvPr>
            <p:ph type="pic" idx="23"/>
          </p:nvPr>
        </p:nvSpPr>
        <p:spPr>
          <a:xfrm>
            <a:off x="-990600" y="1130300"/>
            <a:ext cx="17202150" cy="114681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1pPr>
      <a:lvl2pPr marL="0" marR="0" indent="4572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2pPr>
      <a:lvl3pPr marL="0" marR="0" indent="9144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3pPr>
      <a:lvl4pPr marL="0" marR="0" indent="13716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4pPr>
      <a:lvl5pPr marL="0" marR="0" indent="18288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5pPr>
      <a:lvl6pPr marL="0" marR="0" indent="22860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6pPr>
      <a:lvl7pPr marL="0" marR="0" indent="27432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7pPr>
      <a:lvl8pPr marL="0" marR="0" indent="32004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8pPr>
      <a:lvl9pPr marL="0" marR="0" indent="365760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he Kichwa suffix –ri can be hard to understand because it has 4 different functions:…"/>
          <p:cNvSpPr txBox="1"/>
          <p:nvPr/>
        </p:nvSpPr>
        <p:spPr>
          <a:xfrm>
            <a:off x="1963777" y="2387600"/>
            <a:ext cx="15051686" cy="3327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400">
                <a:latin typeface="Helvetica"/>
                <a:ea typeface="Helvetica"/>
                <a:cs typeface="Helvetica"/>
                <a:sym typeface="Helvetica"/>
              </a:defRPr>
            </a:pPr>
            <a:r>
              <a:t>The Kichwa suffix –ri can be hard to understand because it has 4 different functions:</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1.  Reflexive -ri</a:t>
            </a:r>
          </a:p>
          <a:p>
            <a:pPr algn="l" defTabSz="457200">
              <a:defRPr b="0" sz="2400">
                <a:latin typeface="Helvetica"/>
                <a:ea typeface="Helvetica"/>
                <a:cs typeface="Helvetica"/>
                <a:sym typeface="Helvetica"/>
              </a:defRPr>
            </a:pPr>
            <a:r>
              <a:t>2. -ri may be used to mark internal cognitive processes</a:t>
            </a:r>
          </a:p>
          <a:p>
            <a:pPr algn="l" defTabSz="457200">
              <a:defRPr b="0" sz="2400">
                <a:latin typeface="Helvetica"/>
                <a:ea typeface="Helvetica"/>
                <a:cs typeface="Helvetica"/>
                <a:sym typeface="Helvetica"/>
              </a:defRPr>
            </a:pPr>
            <a:r>
              <a:t>3. -ri marks verbs of bodily configuration or positioning</a:t>
            </a:r>
          </a:p>
          <a:p>
            <a:pPr algn="l" defTabSz="457200">
              <a:defRPr b="0" sz="2400">
                <a:latin typeface="Helvetica"/>
                <a:ea typeface="Helvetica"/>
                <a:cs typeface="Helvetica"/>
                <a:sym typeface="Helvetica"/>
              </a:defRPr>
            </a:pPr>
            <a:r>
              <a:t>4. -ri may be used to distinguish low animacy verbs or processes</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We will examine these one by one.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1.Reflexive -ri…"/>
          <p:cNvSpPr txBox="1"/>
          <p:nvPr/>
        </p:nvSpPr>
        <p:spPr>
          <a:xfrm>
            <a:off x="2281277" y="914400"/>
            <a:ext cx="15051686" cy="7010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400">
                <a:latin typeface="Helvetica"/>
                <a:ea typeface="Helvetica"/>
                <a:cs typeface="Helvetica"/>
                <a:sym typeface="Helvetica"/>
              </a:defRPr>
            </a:pPr>
            <a:r>
              <a:t>1.Reflexive -ri</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The following pairs of questions and answers contrast the verb aspina ‘to scratch, scrape’ with the reflexive -ri form aspi-ri-na “to scratch yourself”: </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1. T:  Imata aspingi masha?:	           ‘What are you scraping, masha?’</a:t>
            </a:r>
          </a:p>
          <a:p>
            <a:pPr algn="l" defTabSz="457200">
              <a:defRPr b="0" sz="2400">
                <a:latin typeface="Helvetica"/>
                <a:ea typeface="Helvetica"/>
                <a:cs typeface="Helvetica"/>
                <a:sym typeface="Helvetica"/>
              </a:defRPr>
            </a:pPr>
            <a:r>
              <a:t>	aspina ‘to scrape’</a:t>
            </a:r>
          </a:p>
          <a:p>
            <a:pPr algn="l" defTabSz="457200">
              <a:defRPr b="0" sz="2400">
                <a:latin typeface="Helvetica"/>
                <a:ea typeface="Helvetica"/>
                <a:cs typeface="Helvetica"/>
                <a:sym typeface="Helvetica"/>
              </a:defRPr>
            </a:pPr>
            <a:r>
              <a:t>2. M: Ayawaskata aspini kumari, tuta upingaw.	‘I’m scraping the ayawaska</a:t>
            </a:r>
          </a:p>
          <a:p>
            <a:pPr algn="l" defTabSz="457200">
              <a:defRPr b="0" sz="2400">
                <a:latin typeface="Helvetica"/>
                <a:ea typeface="Helvetica"/>
                <a:cs typeface="Helvetica"/>
                <a:sym typeface="Helvetica"/>
              </a:defRPr>
            </a:pPr>
            <a:r>
              <a:t>                                                                             kumari, in order to drink (it) tonight’</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In the next two sentences, by contrast, the verb aspina is suffixed with –ri, to describe the reflexive action of scratching oneself:</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3. A: Ima rayguta kasna aspiringi wawa?	       ‘Why are you scratching </a:t>
            </a:r>
          </a:p>
          <a:p>
            <a:pPr algn="l" defTabSz="457200">
              <a:defRPr b="0" sz="2400">
                <a:latin typeface="Helvetica"/>
                <a:ea typeface="Helvetica"/>
                <a:cs typeface="Helvetica"/>
                <a:sym typeface="Helvetica"/>
              </a:defRPr>
            </a:pPr>
            <a:r>
              <a:t>	aspirina ‘to scratch oneself’		       yourself like that, child?’</a:t>
            </a:r>
          </a:p>
          <a:p>
            <a:pPr algn="l" defTabSz="457200">
              <a:defRPr b="0" sz="2400">
                <a:latin typeface="Helvetica"/>
                <a:ea typeface="Helvetica"/>
                <a:cs typeface="Helvetica"/>
                <a:sym typeface="Helvetica"/>
              </a:defRPr>
            </a:pPr>
            <a:r>
              <a:t>4. S: Karami yapa shikshiwan	                 ‘My skin itches me a lot’.</a:t>
            </a:r>
          </a:p>
          <a:p>
            <a:pPr algn="l" defTabSz="457200">
              <a:defRPr b="0" sz="2400">
                <a:latin typeface="Helvetica"/>
                <a:ea typeface="Helvetica"/>
                <a:cs typeface="Helvetica"/>
                <a:sym typeface="Helvetica"/>
              </a:defRPr>
            </a:pPr>
            <a:r>
              <a:t>	shikshina ‘to itch’</a:t>
            </a:r>
          </a:p>
          <a:p>
            <a:pPr algn="l" defTabSz="457200">
              <a:defRPr b="0" sz="2400">
                <a:latin typeface="Helvetica"/>
                <a:ea typeface="Helvetica"/>
                <a:cs typeface="Helvetica"/>
                <a:sym typeface="Helvetica"/>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There are several other verb pairs which feature this reflexivizing –ri-. Some of the more commonly used verbs are listed below:…"/>
          <p:cNvSpPr txBox="1"/>
          <p:nvPr/>
        </p:nvSpPr>
        <p:spPr>
          <a:xfrm>
            <a:off x="1951077" y="933449"/>
            <a:ext cx="15051686" cy="6642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There are several other verb pairs which feature this reflexivizing –ri-. Some of the more commonly used verbs are listed below:</a:t>
            </a:r>
          </a:p>
          <a:p>
            <a:pPr algn="l" defTabSz="457200">
              <a:defRPr b="0" sz="2400">
                <a:latin typeface="Helvetica"/>
                <a:ea typeface="Helvetica"/>
                <a:cs typeface="Helvetica"/>
                <a:sym typeface="Helvetica"/>
              </a:defRPr>
            </a:pPr>
            <a:r>
              <a:t>	apana ‘to take something’</a:t>
            </a:r>
          </a:p>
          <a:p>
            <a:pPr algn="l" defTabSz="457200">
              <a:defRPr b="0" sz="2400">
                <a:latin typeface="Helvetica"/>
                <a:ea typeface="Helvetica"/>
                <a:cs typeface="Helvetica"/>
                <a:sym typeface="Helvetica"/>
              </a:defRPr>
            </a:pPr>
            <a:r>
              <a:t>	aparina ‘to carry something on one’s body’</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ashanga aparina  ‘to carry a basket’</a:t>
            </a:r>
          </a:p>
          <a:p>
            <a:pPr algn="l" defTabSz="457200">
              <a:defRPr b="0" sz="2400">
                <a:latin typeface="Helvetica"/>
                <a:ea typeface="Helvetica"/>
                <a:cs typeface="Helvetica"/>
                <a:sym typeface="Helvetica"/>
              </a:defRPr>
            </a:pPr>
            <a:r>
              <a:t>Wawata aparina.  ‘to carry a baby’       </a:t>
            </a:r>
          </a:p>
          <a:p>
            <a:pPr algn="l" defTabSz="457200">
              <a:defRPr b="0" sz="2400">
                <a:latin typeface="Helvetica"/>
                <a:ea typeface="Helvetica"/>
                <a:cs typeface="Helvetica"/>
                <a:sym typeface="Helvetica"/>
              </a:defRPr>
            </a:pPr>
          </a:p>
          <a:p>
            <a:pPr lvl="1" algn="l" defTabSz="457200">
              <a:defRPr b="0" sz="2400">
                <a:latin typeface="Helvetica"/>
                <a:ea typeface="Helvetica"/>
                <a:cs typeface="Helvetica"/>
                <a:sym typeface="Helvetica"/>
              </a:defRPr>
            </a:pPr>
            <a:r>
              <a:t>pakana ‘to hide or store something away’</a:t>
            </a:r>
          </a:p>
          <a:p>
            <a:pPr algn="l" defTabSz="457200">
              <a:defRPr b="0" sz="2400">
                <a:latin typeface="Helvetica"/>
                <a:ea typeface="Helvetica"/>
                <a:cs typeface="Helvetica"/>
                <a:sym typeface="Helvetica"/>
              </a:defRPr>
            </a:pPr>
            <a:r>
              <a:t>     pakarina ‘to hide oneself’</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	allsana ‘to pull or lift something’</a:t>
            </a:r>
          </a:p>
          <a:p>
            <a:pPr algn="l" defTabSz="457200">
              <a:defRPr b="0" sz="2400">
                <a:latin typeface="Helvetica"/>
                <a:ea typeface="Helvetica"/>
                <a:cs typeface="Helvetica"/>
                <a:sym typeface="Helvetica"/>
              </a:defRPr>
            </a:pPr>
            <a:r>
              <a:t>	allsarina ‘to pull oneself, e.g., to lift one’s foot out of a muddy hole’</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Some reflexive –ri-verbs have no corresponding non-ri-derived verb. For example:</a:t>
            </a:r>
          </a:p>
          <a:p>
            <a:pPr algn="l" defTabSz="457200">
              <a:defRPr b="0" sz="2400">
                <a:latin typeface="Helvetica"/>
                <a:ea typeface="Helvetica"/>
                <a:cs typeface="Helvetica"/>
                <a:sym typeface="Helvetica"/>
              </a:defRPr>
            </a:pPr>
            <a:r>
              <a:t>awirina ‘to paint oneself, e.g., with wituk (genipa Americana) juice or with cosmetics’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Internal cognitive processes  –ri-…"/>
          <p:cNvSpPr txBox="1"/>
          <p:nvPr/>
        </p:nvSpPr>
        <p:spPr>
          <a:xfrm>
            <a:off x="2690067" y="1377950"/>
            <a:ext cx="17225867" cy="7378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400">
                <a:latin typeface="Helvetica"/>
                <a:ea typeface="Helvetica"/>
                <a:cs typeface="Helvetica"/>
                <a:sym typeface="Helvetica"/>
              </a:defRPr>
            </a:pPr>
            <a:r>
              <a:t>Internal cognitive processes  –ri-</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In another of its functions, -ri- indicates that a verb refers to inwardly directed cognitive processes. Consider the difference between examples 5 and 6 below, which feature the verbs yuyana “to pay attention to”, and yuyarina PQ and iyarina NQ ‘to think, consider, remember’:</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5. Sachay purisha, pumata yuyangichi!		‘When walking in the forest, watch out for jaguars (you-all)’</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puma ‘jaguar’						</a:t>
            </a:r>
          </a:p>
          <a:p>
            <a:pPr algn="l" defTabSz="457200">
              <a:defRPr b="0" sz="2400">
                <a:latin typeface="Helvetica"/>
                <a:ea typeface="Helvetica"/>
                <a:cs typeface="Helvetica"/>
                <a:sym typeface="Helvetica"/>
              </a:defRPr>
            </a:pPr>
            <a:r>
              <a:t>yuyana ‘pay attention be heedful of something’</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6. Yuyaringi! Ima shinata upichisha tukwi    “Think! How will I give all the people </a:t>
            </a:r>
          </a:p>
          <a:p>
            <a:pPr algn="l" defTabSz="457200">
              <a:defRPr b="0" sz="2400">
                <a:latin typeface="Helvetica"/>
                <a:ea typeface="Helvetica"/>
                <a:cs typeface="Helvetica"/>
                <a:sym typeface="Helvetica"/>
              </a:defRPr>
            </a:pPr>
            <a:r>
              <a:t>runata? Mana charinichu aswata.                        something to drink? I have no aswa. </a:t>
            </a:r>
          </a:p>
          <a:p>
            <a:pPr algn="l" defTabSz="457200">
              <a:defRPr b="0" sz="2400">
                <a:latin typeface="Helvetica"/>
                <a:ea typeface="Helvetica"/>
                <a:cs typeface="Helvetica"/>
                <a:sym typeface="Helvetica"/>
              </a:defRPr>
            </a:pPr>
            <a:r>
              <a:t>    yuyarina ‘to consider, remember, realize’                  </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In sentence 5, the verb yuyana has an implied object of attention or consideration, namely the jaguar. However, in sentence 6, yuyarina focusses on an inwardly directed process of thought, namely the problem of how to make a small amount of aswa serve a large number of people.</a:t>
            </a:r>
          </a:p>
          <a:p>
            <a:pPr algn="l" defTabSz="457200">
              <a:defRPr b="0" sz="2400">
                <a:latin typeface="Helvetica"/>
                <a:ea typeface="Helvetica"/>
                <a:cs typeface="Helvetica"/>
                <a:sym typeface="Helvetica"/>
              </a:defRPr>
            </a:pPr>
            <a:r>
              <a:t>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he following pairs of verbs further illustrate this inwardly directed –ri-.…"/>
          <p:cNvSpPr txBox="1"/>
          <p:nvPr/>
        </p:nvSpPr>
        <p:spPr>
          <a:xfrm>
            <a:off x="3058367" y="2590800"/>
            <a:ext cx="17225867" cy="4800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400">
                <a:latin typeface="Helvetica"/>
                <a:ea typeface="Helvetica"/>
                <a:cs typeface="Helvetica"/>
                <a:sym typeface="Helvetica"/>
              </a:defRPr>
            </a:pPr>
            <a:r>
              <a:t>The following pairs of verbs further illustrate this inwardly directed –ri-.</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	yachana ‘to know, be familiar with something’</a:t>
            </a:r>
          </a:p>
          <a:p>
            <a:pPr algn="l" defTabSz="457200">
              <a:defRPr b="0" sz="2400">
                <a:latin typeface="Helvetica"/>
                <a:ea typeface="Helvetica"/>
                <a:cs typeface="Helvetica"/>
                <a:sym typeface="Helvetica"/>
              </a:defRPr>
            </a:pPr>
            <a:r>
              <a:t>	yacharina ‘to become accustomed to something, i.e., to know inwardly ’</a:t>
            </a:r>
          </a:p>
          <a:p>
            <a:pPr algn="l" defTabSz="457200">
              <a:defRPr b="0" sz="2400">
                <a:latin typeface="Helvetica"/>
                <a:ea typeface="Helvetica"/>
                <a:cs typeface="Helvetica"/>
                <a:sym typeface="Helvetica"/>
              </a:defRPr>
            </a:pPr>
            <a:r>
              <a:t>		</a:t>
            </a:r>
          </a:p>
          <a:p>
            <a:pPr algn="l" defTabSz="457200">
              <a:defRPr b="0" sz="2400">
                <a:latin typeface="Helvetica"/>
                <a:ea typeface="Helvetica"/>
                <a:cs typeface="Helvetica"/>
                <a:sym typeface="Helvetica"/>
              </a:defRPr>
            </a:pPr>
            <a:r>
              <a:t>	mandzhana ‘to be afraid of something’</a:t>
            </a:r>
          </a:p>
          <a:p>
            <a:pPr algn="l" defTabSz="457200">
              <a:defRPr b="0" sz="2400">
                <a:latin typeface="Helvetica"/>
                <a:ea typeface="Helvetica"/>
                <a:cs typeface="Helvetica"/>
                <a:sym typeface="Helvetica"/>
              </a:defRPr>
            </a:pPr>
            <a:r>
              <a:t>	mandzharina ‘to be frightened or surprised’ </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	piñana ‘to speak, or act angrily toward someone’</a:t>
            </a:r>
          </a:p>
          <a:p>
            <a:pPr algn="l" defTabSz="457200">
              <a:defRPr b="0" sz="2400">
                <a:latin typeface="Helvetica"/>
                <a:ea typeface="Helvetica"/>
                <a:cs typeface="Helvetica"/>
                <a:sym typeface="Helvetica"/>
              </a:defRPr>
            </a:pPr>
            <a:r>
              <a:t>	piñarina ‘to feel angry’</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	kungarina ‘to forget’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The –ri of bodily configuration…"/>
          <p:cNvSpPr txBox="1"/>
          <p:nvPr/>
        </p:nvSpPr>
        <p:spPr>
          <a:xfrm>
            <a:off x="2690067" y="1803400"/>
            <a:ext cx="17225867" cy="7747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400">
                <a:latin typeface="Helvetica"/>
                <a:ea typeface="Helvetica"/>
                <a:cs typeface="Helvetica"/>
                <a:sym typeface="Helvetica"/>
              </a:defRPr>
            </a:pPr>
            <a:r>
              <a:t>The –ri of bodily configuration</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The next meaning of the –ri suffix specifies bodily movements which may happen suddenly, or may be marked by a distinctive bodily configuration. In examples 7 and 8, the verb tiyana “to settle, be in a place”, contrasts with its –ri suffixed form tiyarina “to sit down”:</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7. Ñukanchi Puka Yaku llaktay tiyanchi                  “We live (dwell) in Puka Yaku town”</a:t>
            </a:r>
          </a:p>
          <a:p>
            <a:pPr algn="l" defTabSz="457200">
              <a:defRPr b="0" sz="2400">
                <a:latin typeface="Helvetica"/>
                <a:ea typeface="Helvetica"/>
                <a:cs typeface="Helvetica"/>
                <a:sym typeface="Helvetica"/>
              </a:defRPr>
            </a:pPr>
            <a:r>
              <a:t>8. Kanguna tiyaringichi! Samangichi!                      “You-all sit down, rest!”</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Llutarina</a:t>
            </a:r>
          </a:p>
          <a:p>
            <a:pPr algn="l" defTabSz="457200">
              <a:defRPr b="0" sz="2400">
                <a:latin typeface="Helvetica"/>
                <a:ea typeface="Helvetica"/>
                <a:cs typeface="Helvetica"/>
                <a:sym typeface="Helvetica"/>
              </a:defRPr>
            </a:pPr>
            <a:r>
              <a:t>Shayarina</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Many bodily configurational verbs exist only in –ri forms:</a:t>
            </a:r>
          </a:p>
          <a:p>
            <a:pPr algn="l" defTabSz="457200">
              <a:defRPr b="0" sz="2400">
                <a:latin typeface="Helvetica"/>
                <a:ea typeface="Helvetica"/>
                <a:cs typeface="Helvetica"/>
                <a:sym typeface="Helvetica"/>
              </a:defRPr>
            </a:pPr>
            <a:r>
              <a:t>	sirina ‘to lie down’</a:t>
            </a:r>
          </a:p>
          <a:p>
            <a:pPr algn="l" defTabSz="457200">
              <a:defRPr b="0" sz="2400">
                <a:latin typeface="Helvetica"/>
                <a:ea typeface="Helvetica"/>
                <a:cs typeface="Helvetica"/>
                <a:sym typeface="Helvetica"/>
              </a:defRPr>
            </a:pPr>
            <a:r>
              <a:t>	hatarina ‘to get up’</a:t>
            </a:r>
          </a:p>
          <a:p>
            <a:pPr algn="l" defTabSz="457200">
              <a:defRPr b="0" sz="2400">
                <a:latin typeface="Helvetica"/>
                <a:ea typeface="Helvetica"/>
                <a:cs typeface="Helvetica"/>
                <a:sym typeface="Helvetica"/>
              </a:defRPr>
            </a:pPr>
            <a:r>
              <a:t>	kungurina ‘to kneel down’</a:t>
            </a:r>
          </a:p>
          <a:p>
            <a:pPr algn="l" defTabSz="457200">
              <a:defRPr b="0" sz="2400">
                <a:latin typeface="Helvetica"/>
                <a:ea typeface="Helvetica"/>
                <a:cs typeface="Helvetica"/>
                <a:sym typeface="Helvetica"/>
              </a:defRPr>
            </a:pPr>
            <a:r>
              <a:t>	kumurina ‘to bend over’ </a:t>
            </a:r>
          </a:p>
          <a:p>
            <a:pPr algn="l" defTabSz="457200">
              <a:defRPr b="0" sz="2400">
                <a:latin typeface="Helvetica"/>
                <a:ea typeface="Helvetica"/>
                <a:cs typeface="Helvetica"/>
                <a:sym typeface="Helvetica"/>
              </a:defRPr>
            </a:pPr>
            <a:r>
              <a:t>	kushparina ‘to shake, thrash, move back and forth’</a:t>
            </a:r>
          </a:p>
          <a:p>
            <a:pPr algn="l" defTabSz="457200">
              <a:defRPr b="0" sz="2400">
                <a:latin typeface="Helvetica"/>
                <a:ea typeface="Helvetica"/>
                <a:cs typeface="Helvetica"/>
                <a:sym typeface="Helvetica"/>
              </a:defRPr>
            </a:pPr>
            <a:r>
              <a:t>     llushkarina ‘to slip, slide’</a:t>
            </a:r>
          </a:p>
          <a:p>
            <a:pPr algn="l" defTabSz="457200">
              <a:defRPr b="0" sz="2400">
                <a:latin typeface="Helvetica"/>
                <a:ea typeface="Helvetica"/>
                <a:cs typeface="Helvetica"/>
                <a:sym typeface="Helvetica"/>
              </a:defRPr>
            </a:pPr>
            <a:r>
              <a:t>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The –ri- of low animacy actions…"/>
          <p:cNvSpPr txBox="1"/>
          <p:nvPr/>
        </p:nvSpPr>
        <p:spPr>
          <a:xfrm>
            <a:off x="1826467" y="2501899"/>
            <a:ext cx="17225867" cy="6273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400">
                <a:latin typeface="Helvetica"/>
                <a:ea typeface="Helvetica"/>
                <a:cs typeface="Helvetica"/>
                <a:sym typeface="Helvetica"/>
              </a:defRPr>
            </a:pPr>
            <a:r>
              <a:t>The –ri- of low animacy actions</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The final group of –ri- verbs is exemplified by models 9 and 10:</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9. T: Kay wawaga wiñangami!				‘This baby will grow!’</a:t>
            </a:r>
          </a:p>
          <a:p>
            <a:pPr algn="l" defTabSz="457200">
              <a:defRPr b="0" sz="2400">
                <a:latin typeface="Helvetica"/>
                <a:ea typeface="Helvetica"/>
                <a:cs typeface="Helvetica"/>
                <a:sym typeface="Helvetica"/>
              </a:defRPr>
            </a:pPr>
            <a:r>
              <a:t>	wiñana “to grow, thrive”</a:t>
            </a:r>
          </a:p>
          <a:p>
            <a:pPr algn="l" defTabSz="457200">
              <a:defRPr b="0" sz="2400">
                <a:latin typeface="Helvetica"/>
                <a:ea typeface="Helvetica"/>
                <a:cs typeface="Helvetica"/>
                <a:sym typeface="Helvetica"/>
              </a:defRPr>
            </a:pPr>
            <a:r>
              <a:t>10. G: Kay papa dzas wiñarin; chimanda	‘This potato sprouts quickly,     </a:t>
            </a:r>
          </a:p>
          <a:p>
            <a:pPr algn="l" defTabSz="457200">
              <a:defRPr b="0" sz="2400">
                <a:latin typeface="Helvetica"/>
                <a:ea typeface="Helvetica"/>
                <a:cs typeface="Helvetica"/>
                <a:sym typeface="Helvetica"/>
              </a:defRPr>
            </a:pPr>
            <a:r>
              <a:t>kuti wañurin.                                                                            Then again it withers’.</a:t>
            </a:r>
          </a:p>
          <a:p>
            <a:pPr algn="l" defTabSz="457200">
              <a:defRPr b="0" sz="2400">
                <a:latin typeface="Helvetica"/>
                <a:ea typeface="Helvetica"/>
                <a:cs typeface="Helvetica"/>
                <a:sym typeface="Helvetica"/>
              </a:defRPr>
            </a:pPr>
            <a:r>
              <a:t>          wiñarina ‘to sprout, e.g. plants, hair’</a:t>
            </a:r>
          </a:p>
          <a:p>
            <a:pPr algn="l" defTabSz="457200">
              <a:defRPr b="0" sz="2400">
                <a:latin typeface="Helvetica"/>
                <a:ea typeface="Helvetica"/>
                <a:cs typeface="Helvetica"/>
                <a:sym typeface="Helvetica"/>
              </a:defRPr>
            </a:pPr>
            <a:r>
              <a:t>         wañurina ‘to wither, die out, e.g., plant, fire’</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In this function, the –ri suffix is used to refer to processes where agentivity, or animacy, is relatively low. This means that it is often difficult to identify a specific animate agent or actor that is responsible for the verb’s action. In example 9, the baby is doing the growing, but in example 10, it is a potato plant, which is a less active, volitional, capable being than a human. Animacy is a very important feature of many grammatical categories and processes, not just in Kichwa, but in all languages.</a:t>
            </a:r>
          </a:p>
          <a:p>
            <a:pPr algn="l" defTabSz="457200">
              <a:defRPr b="0" sz="2400">
                <a:latin typeface="Helvetica"/>
                <a:ea typeface="Helvetica"/>
                <a:cs typeface="Helvetica"/>
                <a:sym typeface="Helvetica"/>
              </a:defRPr>
            </a:pPr>
            <a:r>
              <a:t>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his low animacy function of –ri- is quite important, as is evident by the numerous other pairs which rely on –ri- for this distinction:…"/>
          <p:cNvSpPr txBox="1"/>
          <p:nvPr/>
        </p:nvSpPr>
        <p:spPr>
          <a:xfrm>
            <a:off x="1597867" y="1200150"/>
            <a:ext cx="17225867" cy="10401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700">
                <a:latin typeface="Helvetica"/>
                <a:ea typeface="Helvetica"/>
                <a:cs typeface="Helvetica"/>
                <a:sym typeface="Helvetica"/>
              </a:defRPr>
            </a:pPr>
            <a:r>
              <a:t>This low animacy function of –ri- is quite important, as is evident by the numerous other pairs which rely on –ri- for this distinction: </a:t>
            </a:r>
          </a:p>
          <a:p>
            <a:pPr algn="l" defTabSz="457200">
              <a:defRPr b="0" sz="2400">
                <a:latin typeface="Helvetica"/>
                <a:ea typeface="Helvetica"/>
                <a:cs typeface="Helvetica"/>
                <a:sym typeface="Helvetica"/>
              </a:defRPr>
            </a:pPr>
            <a:r>
              <a:t>	</a:t>
            </a:r>
          </a:p>
          <a:p>
            <a:pPr algn="l" defTabSz="457200">
              <a:defRPr b="0" sz="2400">
                <a:latin typeface="Helvetica"/>
                <a:ea typeface="Helvetica"/>
                <a:cs typeface="Helvetica"/>
                <a:sym typeface="Helvetica"/>
              </a:defRPr>
            </a:pPr>
            <a:r>
              <a:t>wañuna ‘to die, e.g., people, animals’</a:t>
            </a:r>
          </a:p>
          <a:p>
            <a:pPr algn="l" defTabSz="457200">
              <a:defRPr b="0" sz="2400">
                <a:latin typeface="Helvetica"/>
                <a:ea typeface="Helvetica"/>
                <a:cs typeface="Helvetica"/>
                <a:sym typeface="Helvetica"/>
              </a:defRPr>
            </a:pPr>
            <a:r>
              <a:t>wañurina ‘to wither, die out, e.g., a fire; to wither or lie dormant, e.g., a plant, or vine’</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samana ‘to rest, to breathe’ </a:t>
            </a:r>
          </a:p>
          <a:p>
            <a:pPr algn="l" defTabSz="457200">
              <a:defRPr b="0" sz="2400">
                <a:latin typeface="Helvetica"/>
                <a:ea typeface="Helvetica"/>
                <a:cs typeface="Helvetica"/>
                <a:sym typeface="Helvetica"/>
              </a:defRPr>
            </a:pPr>
            <a:r>
              <a:t>samarina ‘to subside, e.g., any pain, sore, illness, or infection’</a:t>
            </a:r>
          </a:p>
          <a:p>
            <a:pPr algn="l" defTabSz="457200">
              <a:defRPr b="0" sz="2400">
                <a:latin typeface="Helvetica"/>
                <a:ea typeface="Helvetica"/>
                <a:cs typeface="Helvetica"/>
                <a:sym typeface="Helvetica"/>
              </a:defRPr>
            </a:pPr>
            <a:r>
              <a:t> </a:t>
            </a:r>
          </a:p>
          <a:p>
            <a:pPr algn="l" defTabSz="457200">
              <a:defRPr b="0" sz="2400">
                <a:latin typeface="Helvetica"/>
                <a:ea typeface="Helvetica"/>
                <a:cs typeface="Helvetica"/>
                <a:sym typeface="Helvetica"/>
              </a:defRPr>
            </a:pPr>
            <a:r>
              <a:t>hambina ‘to cure, to treat a river or pond with venom’</a:t>
            </a:r>
          </a:p>
          <a:p>
            <a:pPr algn="l" defTabSz="457200">
              <a:defRPr b="0" sz="2400">
                <a:latin typeface="Helvetica"/>
                <a:ea typeface="Helvetica"/>
                <a:cs typeface="Helvetica"/>
                <a:sym typeface="Helvetica"/>
              </a:defRPr>
            </a:pPr>
            <a:r>
              <a:t>hambirina ‘to heal, e.g., an infection or illness’</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allsana ‘to pull or lift something’</a:t>
            </a:r>
          </a:p>
          <a:p>
            <a:pPr algn="l" defTabSz="457200">
              <a:defRPr b="0" sz="2400">
                <a:latin typeface="Helvetica"/>
                <a:ea typeface="Helvetica"/>
                <a:cs typeface="Helvetica"/>
                <a:sym typeface="Helvetica"/>
              </a:defRPr>
            </a:pPr>
            <a:r>
              <a:t>allsarina ‘to be pulled, lifted, or configured in a certain way; e.g., the way the tips of a crescent moon appear to be pulled in                      different directions.</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rikuna ‘to look at someone, something’</a:t>
            </a:r>
          </a:p>
          <a:p>
            <a:pPr algn="l" defTabSz="457200">
              <a:defRPr b="0" sz="2400">
                <a:latin typeface="Helvetica"/>
                <a:ea typeface="Helvetica"/>
                <a:cs typeface="Helvetica"/>
                <a:sym typeface="Helvetica"/>
              </a:defRPr>
            </a:pPr>
            <a:r>
              <a:t>rikurina ‘to appear’</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uyana ‘to listen to something</a:t>
            </a:r>
          </a:p>
          <a:p>
            <a:pPr algn="l" defTabSz="457200">
              <a:defRPr b="0" sz="2400">
                <a:latin typeface="Helvetica"/>
                <a:ea typeface="Helvetica"/>
                <a:cs typeface="Helvetica"/>
                <a:sym typeface="Helvetica"/>
              </a:defRPr>
            </a:pPr>
            <a:r>
              <a:t>uyarina ‘to be heard, to sound’</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chakichina ‘to dry something’</a:t>
            </a:r>
          </a:p>
          <a:p>
            <a:pPr algn="l" defTabSz="457200">
              <a:defRPr b="0" sz="2400">
                <a:latin typeface="Helvetica"/>
                <a:ea typeface="Helvetica"/>
                <a:cs typeface="Helvetica"/>
                <a:sym typeface="Helvetica"/>
              </a:defRPr>
            </a:pPr>
            <a:r>
              <a:t>chakirina ‘to dry up’</a:t>
            </a:r>
          </a:p>
          <a:p>
            <a:pPr algn="l" defTabSz="457200">
              <a:defRPr b="0" sz="2400">
                <a:latin typeface="Helvetica"/>
                <a:ea typeface="Helvetica"/>
                <a:cs typeface="Helvetica"/>
                <a:sym typeface="Helvetica"/>
              </a:defRPr>
            </a:pPr>
          </a:p>
          <a:p>
            <a:pPr algn="l" defTabSz="457200">
              <a:defRPr b="0" sz="2400">
                <a:latin typeface="Helvetica"/>
                <a:ea typeface="Helvetica"/>
                <a:cs typeface="Helvetica"/>
                <a:sym typeface="Helvetica"/>
              </a:defRPr>
            </a:pPr>
            <a:r>
              <a:t>tukuna ‘to become’</a:t>
            </a:r>
          </a:p>
          <a:p>
            <a:pPr algn="l" defTabSz="457200">
              <a:defRPr b="0" sz="2400">
                <a:latin typeface="Helvetica"/>
                <a:ea typeface="Helvetica"/>
                <a:cs typeface="Helvetica"/>
                <a:sym typeface="Helvetica"/>
              </a:defRPr>
            </a:pPr>
            <a:r>
              <a:t>tukurina ‘to be used up, finished, or deleted’</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Although these four functions of –ri- have been presented as fairly distinct, there are cases of overlap. For example, allsarina can be both a reflexive –ri- and also, in another use, an inanimate –ri- verb:…"/>
          <p:cNvSpPr txBox="1"/>
          <p:nvPr/>
        </p:nvSpPr>
        <p:spPr>
          <a:xfrm>
            <a:off x="1623267" y="2298700"/>
            <a:ext cx="17225867" cy="2590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b="0" sz="2400">
                <a:latin typeface="Helvetica"/>
                <a:ea typeface="Helvetica"/>
                <a:cs typeface="Helvetica"/>
                <a:sym typeface="Helvetica"/>
              </a:defRPr>
            </a:pPr>
            <a:r>
              <a:t>Although these four functions of –ri- have been presented as fairly distinct, there are cases of overlap. For example, allsarina can be both a reflexive –ri- and also, in another use, an inanimate –ri- verb:</a:t>
            </a:r>
          </a:p>
          <a:p>
            <a:pPr algn="l" defTabSz="457200">
              <a:defRPr b="0" sz="2400">
                <a:latin typeface="Helvetica"/>
                <a:ea typeface="Helvetica"/>
                <a:cs typeface="Helvetica"/>
                <a:sym typeface="Helvetica"/>
              </a:defRPr>
            </a:pPr>
            <a:r>
              <a:t>	Reflexive –ri-: 	allsarina ‘to lift oneself, e.g., a foot from a muddy hole’</a:t>
            </a:r>
          </a:p>
          <a:p>
            <a:pPr algn="l" defTabSz="457200">
              <a:defRPr b="0" sz="2400">
                <a:latin typeface="Helvetica"/>
                <a:ea typeface="Helvetica"/>
                <a:cs typeface="Helvetica"/>
                <a:sym typeface="Helvetica"/>
              </a:defRPr>
            </a:pPr>
            <a:r>
              <a:t>	Low animacy –ri:        allsarina ‘to be lifted, e.g., the tips of a crescent moon’</a:t>
            </a:r>
          </a:p>
          <a:p>
            <a:pPr algn="l" defTabSz="457200">
              <a:defRPr b="0" sz="2400">
                <a:latin typeface="Helvetica"/>
                <a:ea typeface="Helvetica"/>
                <a:cs typeface="Helvetica"/>
                <a:sym typeface="Helvetica"/>
              </a:defRPr>
            </a:pPr>
            <a:r>
              <a:t>In other words, be aware of these different functions, but do not be too concerned if you are unable to pick out precisely which function is being used in a particular context.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