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42"/>
          <p:cNvSpPr txBox="1"/>
          <p:nvPr/>
        </p:nvSpPr>
        <p:spPr>
          <a:xfrm>
            <a:off x="762000" y="888465"/>
            <a:ext cx="10274300" cy="496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Morpheme -wa has the following meanings: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 -wa  apended to a noun means “with.”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 -wa  diminutive;  often indicating intimacy (one’s own)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 -wa  apended to a non ending in a vowel may be a possessive.  Examples: paiwa (his, hers, its); yayawa (fathers); Mariawa (Maria’s).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 -wa  as a verbal suffix increases transitivity directing the action of the verb toward the speaker.   In so doing it often causes the action to appear more intense, either as a more personal favor or as a more personal offense.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85"/>
          <p:cNvSpPr/>
          <p:nvPr/>
        </p:nvSpPr>
        <p:spPr>
          <a:xfrm>
            <a:off x="254000" y="101599"/>
            <a:ext cx="68834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06" y="0"/>
                </a:moveTo>
                <a:cubicBezTo>
                  <a:pt x="3676" y="0"/>
                  <a:pt x="3552" y="213"/>
                  <a:pt x="3437" y="574"/>
                </a:cubicBezTo>
                <a:lnTo>
                  <a:pt x="0" y="1723"/>
                </a:lnTo>
                <a:lnTo>
                  <a:pt x="2807" y="6901"/>
                </a:lnTo>
                <a:cubicBezTo>
                  <a:pt x="2798" y="7335"/>
                  <a:pt x="2790" y="7767"/>
                  <a:pt x="2790" y="8221"/>
                </a:cubicBezTo>
                <a:lnTo>
                  <a:pt x="2790" y="13379"/>
                </a:lnTo>
                <a:cubicBezTo>
                  <a:pt x="2790" y="17919"/>
                  <a:pt x="3245" y="21600"/>
                  <a:pt x="3806" y="21600"/>
                </a:cubicBezTo>
                <a:lnTo>
                  <a:pt x="20584" y="21600"/>
                </a:lnTo>
                <a:cubicBezTo>
                  <a:pt x="21145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145" y="0"/>
                  <a:pt x="20584" y="0"/>
                </a:cubicBezTo>
                <a:lnTo>
                  <a:pt x="380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4" name="Shape 86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175" name="Shape 87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76" name="Shape 88"/>
          <p:cNvSpPr txBox="1"/>
          <p:nvPr/>
        </p:nvSpPr>
        <p:spPr>
          <a:xfrm>
            <a:off x="1257300" y="253465"/>
            <a:ext cx="558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are you making chicha with?  </a:t>
            </a:r>
          </a:p>
        </p:txBody>
      </p:sp>
      <p:pic>
        <p:nvPicPr>
          <p:cNvPr id="177" name="03373_20071105.tiff" descr="03373_2007110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212" y="1435100"/>
            <a:ext cx="5362577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90"/>
          <p:cNvSpPr/>
          <p:nvPr/>
        </p:nvSpPr>
        <p:spPr>
          <a:xfrm>
            <a:off x="4216399" y="2590799"/>
            <a:ext cx="7213601" cy="931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68" y="0"/>
                </a:moveTo>
                <a:cubicBezTo>
                  <a:pt x="6633" y="0"/>
                  <a:pt x="6199" y="3362"/>
                  <a:pt x="6199" y="7510"/>
                </a:cubicBezTo>
                <a:lnTo>
                  <a:pt x="6199" y="12222"/>
                </a:lnTo>
                <a:cubicBezTo>
                  <a:pt x="6199" y="12639"/>
                  <a:pt x="6207" y="13038"/>
                  <a:pt x="6215" y="13437"/>
                </a:cubicBezTo>
                <a:lnTo>
                  <a:pt x="0" y="21600"/>
                </a:lnTo>
                <a:lnTo>
                  <a:pt x="6763" y="19023"/>
                </a:lnTo>
                <a:cubicBezTo>
                  <a:pt x="6887" y="19466"/>
                  <a:pt x="7023" y="19732"/>
                  <a:pt x="7168" y="19732"/>
                </a:cubicBezTo>
                <a:lnTo>
                  <a:pt x="20630" y="19732"/>
                </a:lnTo>
                <a:cubicBezTo>
                  <a:pt x="21166" y="19732"/>
                  <a:pt x="21600" y="16369"/>
                  <a:pt x="21600" y="12222"/>
                </a:cubicBezTo>
                <a:lnTo>
                  <a:pt x="21600" y="7510"/>
                </a:lnTo>
                <a:cubicBezTo>
                  <a:pt x="21600" y="3362"/>
                  <a:pt x="21166" y="0"/>
                  <a:pt x="20630" y="0"/>
                </a:cubicBezTo>
                <a:lnTo>
                  <a:pt x="716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9" name="Shape 91"/>
          <p:cNvSpPr txBox="1"/>
          <p:nvPr/>
        </p:nvSpPr>
        <p:spPr>
          <a:xfrm>
            <a:off x="6388100" y="2691865"/>
            <a:ext cx="40259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make chicha with corn.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93"/>
          <p:cNvSpPr/>
          <p:nvPr/>
        </p:nvSpPr>
        <p:spPr>
          <a:xfrm>
            <a:off x="254000" y="101599"/>
            <a:ext cx="68834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06" y="0"/>
                </a:moveTo>
                <a:cubicBezTo>
                  <a:pt x="3676" y="0"/>
                  <a:pt x="3552" y="213"/>
                  <a:pt x="3437" y="574"/>
                </a:cubicBezTo>
                <a:lnTo>
                  <a:pt x="0" y="1723"/>
                </a:lnTo>
                <a:lnTo>
                  <a:pt x="2807" y="6901"/>
                </a:lnTo>
                <a:cubicBezTo>
                  <a:pt x="2798" y="7335"/>
                  <a:pt x="2790" y="7767"/>
                  <a:pt x="2790" y="8221"/>
                </a:cubicBezTo>
                <a:lnTo>
                  <a:pt x="2790" y="13379"/>
                </a:lnTo>
                <a:cubicBezTo>
                  <a:pt x="2790" y="17919"/>
                  <a:pt x="3245" y="21600"/>
                  <a:pt x="3806" y="21600"/>
                </a:cubicBezTo>
                <a:lnTo>
                  <a:pt x="20584" y="21600"/>
                </a:lnTo>
                <a:cubicBezTo>
                  <a:pt x="21145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145" y="0"/>
                  <a:pt x="20584" y="0"/>
                </a:cubicBezTo>
                <a:lnTo>
                  <a:pt x="380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2" name="Shape 94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183" name="Shape 95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84" name="Shape 96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Imawa aswara rangui?  </a:t>
            </a:r>
          </a:p>
        </p:txBody>
      </p:sp>
      <p:pic>
        <p:nvPicPr>
          <p:cNvPr id="185" name="03373_20071105.tiff" descr="03373_2007110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212" y="1435100"/>
            <a:ext cx="5362577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98"/>
          <p:cNvSpPr/>
          <p:nvPr/>
        </p:nvSpPr>
        <p:spPr>
          <a:xfrm>
            <a:off x="4216399" y="2590799"/>
            <a:ext cx="7213601" cy="931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68" y="0"/>
                </a:moveTo>
                <a:cubicBezTo>
                  <a:pt x="6633" y="0"/>
                  <a:pt x="6199" y="3362"/>
                  <a:pt x="6199" y="7510"/>
                </a:cubicBezTo>
                <a:lnTo>
                  <a:pt x="6199" y="12222"/>
                </a:lnTo>
                <a:cubicBezTo>
                  <a:pt x="6199" y="12639"/>
                  <a:pt x="6207" y="13038"/>
                  <a:pt x="6215" y="13437"/>
                </a:cubicBezTo>
                <a:lnTo>
                  <a:pt x="0" y="21600"/>
                </a:lnTo>
                <a:lnTo>
                  <a:pt x="6763" y="19023"/>
                </a:lnTo>
                <a:cubicBezTo>
                  <a:pt x="6887" y="19466"/>
                  <a:pt x="7023" y="19732"/>
                  <a:pt x="7168" y="19732"/>
                </a:cubicBezTo>
                <a:lnTo>
                  <a:pt x="20630" y="19732"/>
                </a:lnTo>
                <a:cubicBezTo>
                  <a:pt x="21166" y="19732"/>
                  <a:pt x="21600" y="16369"/>
                  <a:pt x="21600" y="12222"/>
                </a:cubicBezTo>
                <a:lnTo>
                  <a:pt x="21600" y="7510"/>
                </a:lnTo>
                <a:cubicBezTo>
                  <a:pt x="21600" y="3362"/>
                  <a:pt x="21166" y="0"/>
                  <a:pt x="20630" y="0"/>
                </a:cubicBezTo>
                <a:lnTo>
                  <a:pt x="716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7" name="Shape 99"/>
          <p:cNvSpPr txBox="1"/>
          <p:nvPr/>
        </p:nvSpPr>
        <p:spPr>
          <a:xfrm>
            <a:off x="6388100" y="2691865"/>
            <a:ext cx="3403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aswara rani.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01"/>
          <p:cNvSpPr txBox="1"/>
          <p:nvPr/>
        </p:nvSpPr>
        <p:spPr>
          <a:xfrm>
            <a:off x="774700" y="850366"/>
            <a:ext cx="97663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 is this child walking with?     With his mother.</a:t>
            </a:r>
          </a:p>
        </p:txBody>
      </p:sp>
      <p:pic>
        <p:nvPicPr>
          <p:cNvPr id="190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09756" y="20182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04"/>
          <p:cNvSpPr txBox="1"/>
          <p:nvPr/>
        </p:nvSpPr>
        <p:spPr>
          <a:xfrm>
            <a:off x="814298" y="802493"/>
            <a:ext cx="976630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Kai wawa piwa puriun?  Paiwa mamawa.</a:t>
            </a:r>
          </a:p>
        </p:txBody>
      </p:sp>
      <p:pic>
        <p:nvPicPr>
          <p:cNvPr id="193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35531" y="1761152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krisenhilfe.png" descr="krisenhilf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094" y="2561926"/>
            <a:ext cx="9207660" cy="615856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08"/>
          <p:cNvSpPr txBox="1"/>
          <p:nvPr/>
        </p:nvSpPr>
        <p:spPr>
          <a:xfrm>
            <a:off x="845945" y="1012775"/>
            <a:ext cx="827910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 puriun?   Paywa ushiwa puriun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10"/>
          <p:cNvSpPr txBox="1"/>
          <p:nvPr/>
        </p:nvSpPr>
        <p:spPr>
          <a:xfrm>
            <a:off x="1358900" y="748766"/>
            <a:ext cx="73152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am standing with my sister.</a:t>
            </a:r>
          </a:p>
        </p:txBody>
      </p:sp>
      <p:pic>
        <p:nvPicPr>
          <p:cNvPr id="199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113"/>
          <p:cNvSpPr txBox="1"/>
          <p:nvPr/>
        </p:nvSpPr>
        <p:spPr>
          <a:xfrm>
            <a:off x="1358900" y="748766"/>
            <a:ext cx="79248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ñañawa shayauni.</a:t>
            </a:r>
          </a:p>
        </p:txBody>
      </p:sp>
      <p:pic>
        <p:nvPicPr>
          <p:cNvPr id="202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116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05" name="Shape 117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06" name="Shape 118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Imarawa rarkangui aswara?  </a:t>
            </a:r>
          </a:p>
        </p:txBody>
      </p:sp>
      <p:sp>
        <p:nvSpPr>
          <p:cNvPr id="207" name="Shape 119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08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121"/>
          <p:cNvSpPr/>
          <p:nvPr/>
        </p:nvSpPr>
        <p:spPr>
          <a:xfrm>
            <a:off x="1270000" y="228599"/>
            <a:ext cx="9461501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9760"/>
                </a:lnTo>
                <a:cubicBezTo>
                  <a:pt x="0" y="10705"/>
                  <a:pt x="331" y="11471"/>
                  <a:pt x="739" y="11471"/>
                </a:cubicBezTo>
                <a:lnTo>
                  <a:pt x="7749" y="11471"/>
                </a:lnTo>
                <a:lnTo>
                  <a:pt x="3479" y="21600"/>
                </a:lnTo>
                <a:lnTo>
                  <a:pt x="8598" y="11471"/>
                </a:lnTo>
                <a:lnTo>
                  <a:pt x="20861" y="11471"/>
                </a:lnTo>
                <a:cubicBezTo>
                  <a:pt x="21269" y="11471"/>
                  <a:pt x="21600" y="10705"/>
                  <a:pt x="21600" y="9760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0" name="Shape 122"/>
          <p:cNvSpPr txBox="1"/>
          <p:nvPr/>
        </p:nvSpPr>
        <p:spPr>
          <a:xfrm>
            <a:off x="1816100" y="1332966"/>
            <a:ext cx="7404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 mother is working with a machete.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124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13" name="Shape 125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14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127"/>
          <p:cNvSpPr/>
          <p:nvPr/>
        </p:nvSpPr>
        <p:spPr>
          <a:xfrm>
            <a:off x="1270000" y="1257299"/>
            <a:ext cx="5981700" cy="404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9" y="0"/>
                </a:moveTo>
                <a:cubicBezTo>
                  <a:pt x="524" y="0"/>
                  <a:pt x="0" y="775"/>
                  <a:pt x="0" y="1730"/>
                </a:cubicBezTo>
                <a:lnTo>
                  <a:pt x="0" y="1866"/>
                </a:lnTo>
                <a:cubicBezTo>
                  <a:pt x="0" y="2821"/>
                  <a:pt x="524" y="3596"/>
                  <a:pt x="1169" y="3596"/>
                </a:cubicBezTo>
                <a:lnTo>
                  <a:pt x="10075" y="3596"/>
                </a:lnTo>
                <a:lnTo>
                  <a:pt x="7950" y="21600"/>
                </a:lnTo>
                <a:lnTo>
                  <a:pt x="11014" y="3596"/>
                </a:lnTo>
                <a:lnTo>
                  <a:pt x="20431" y="3596"/>
                </a:lnTo>
                <a:cubicBezTo>
                  <a:pt x="21076" y="3596"/>
                  <a:pt x="21600" y="2821"/>
                  <a:pt x="21600" y="1866"/>
                </a:cubicBezTo>
                <a:lnTo>
                  <a:pt x="21600" y="1730"/>
                </a:lnTo>
                <a:cubicBezTo>
                  <a:pt x="21600" y="775"/>
                  <a:pt x="21076" y="0"/>
                  <a:pt x="20431" y="0"/>
                </a:cubicBezTo>
                <a:lnTo>
                  <a:pt x="116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6" name="Shape 128"/>
          <p:cNvSpPr txBox="1"/>
          <p:nvPr/>
        </p:nvSpPr>
        <p:spPr>
          <a:xfrm>
            <a:off x="1816100" y="1332966"/>
            <a:ext cx="50038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mama sauliwa tarabaun.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130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19" name="Shape 131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20" name="Shape 132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Imarawa rarkangui aswara?  </a:t>
            </a:r>
          </a:p>
        </p:txBody>
      </p:sp>
      <p:sp>
        <p:nvSpPr>
          <p:cNvPr id="221" name="Shape 133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22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135"/>
          <p:cNvSpPr/>
          <p:nvPr/>
        </p:nvSpPr>
        <p:spPr>
          <a:xfrm>
            <a:off x="1270000" y="228599"/>
            <a:ext cx="9461501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9760"/>
                </a:lnTo>
                <a:cubicBezTo>
                  <a:pt x="0" y="10705"/>
                  <a:pt x="331" y="11471"/>
                  <a:pt x="739" y="11471"/>
                </a:cubicBezTo>
                <a:lnTo>
                  <a:pt x="7749" y="11471"/>
                </a:lnTo>
                <a:lnTo>
                  <a:pt x="3479" y="21600"/>
                </a:lnTo>
                <a:lnTo>
                  <a:pt x="8598" y="11471"/>
                </a:lnTo>
                <a:lnTo>
                  <a:pt x="20861" y="11471"/>
                </a:lnTo>
                <a:cubicBezTo>
                  <a:pt x="21269" y="11471"/>
                  <a:pt x="21600" y="10705"/>
                  <a:pt x="21600" y="9760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4" name="Shape 136"/>
          <p:cNvSpPr txBox="1"/>
          <p:nvPr/>
        </p:nvSpPr>
        <p:spPr>
          <a:xfrm>
            <a:off x="1816100" y="1129766"/>
            <a:ext cx="74041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shuj punzha computadorawa tarabasha maikan oficinais.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75565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45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Allkuwa puriun.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138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27" name="Shape 139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28" name="Shape 140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29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142"/>
          <p:cNvSpPr/>
          <p:nvPr/>
        </p:nvSpPr>
        <p:spPr>
          <a:xfrm>
            <a:off x="1270000" y="800099"/>
            <a:ext cx="9461501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6742"/>
                </a:lnTo>
                <a:cubicBezTo>
                  <a:pt x="0" y="7686"/>
                  <a:pt x="331" y="8452"/>
                  <a:pt x="739" y="8452"/>
                </a:cubicBezTo>
                <a:lnTo>
                  <a:pt x="8628" y="8452"/>
                </a:lnTo>
                <a:lnTo>
                  <a:pt x="3479" y="21600"/>
                </a:lnTo>
                <a:lnTo>
                  <a:pt x="9439" y="8452"/>
                </a:lnTo>
                <a:lnTo>
                  <a:pt x="20861" y="8452"/>
                </a:lnTo>
                <a:cubicBezTo>
                  <a:pt x="21269" y="8452"/>
                  <a:pt x="21600" y="7686"/>
                  <a:pt x="21600" y="6742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1" name="Shape 143"/>
          <p:cNvSpPr txBox="1"/>
          <p:nvPr/>
        </p:nvSpPr>
        <p:spPr>
          <a:xfrm>
            <a:off x="1816100" y="1129766"/>
            <a:ext cx="74041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 day I am going to work in an office with a computer.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145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4" name="Shape 146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35" name="Shape 147"/>
          <p:cNvSpPr txBox="1"/>
          <p:nvPr/>
        </p:nvSpPr>
        <p:spPr>
          <a:xfrm>
            <a:off x="4127500" y="1269466"/>
            <a:ext cx="30480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236" name="Shape 148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 are you playing with?  </a:t>
            </a:r>
          </a:p>
        </p:txBody>
      </p:sp>
      <p:pic>
        <p:nvPicPr>
          <p:cNvPr id="237" name="_41531310_060406wou2.png" descr="_41531310_060406wou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2787650"/>
            <a:ext cx="5793910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150"/>
          <p:cNvSpPr/>
          <p:nvPr/>
        </p:nvSpPr>
        <p:spPr>
          <a:xfrm>
            <a:off x="2425700" y="1193800"/>
            <a:ext cx="8191501" cy="303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4" y="0"/>
                </a:moveTo>
                <a:cubicBezTo>
                  <a:pt x="382" y="0"/>
                  <a:pt x="0" y="1030"/>
                  <a:pt x="0" y="2301"/>
                </a:cubicBezTo>
                <a:lnTo>
                  <a:pt x="0" y="3745"/>
                </a:lnTo>
                <a:cubicBezTo>
                  <a:pt x="0" y="5016"/>
                  <a:pt x="382" y="6047"/>
                  <a:pt x="854" y="6047"/>
                </a:cubicBezTo>
                <a:lnTo>
                  <a:pt x="9251" y="6047"/>
                </a:lnTo>
                <a:lnTo>
                  <a:pt x="4052" y="21600"/>
                </a:lnTo>
                <a:lnTo>
                  <a:pt x="10191" y="6047"/>
                </a:lnTo>
                <a:lnTo>
                  <a:pt x="20746" y="6047"/>
                </a:lnTo>
                <a:cubicBezTo>
                  <a:pt x="21218" y="6047"/>
                  <a:pt x="21600" y="5016"/>
                  <a:pt x="21600" y="3745"/>
                </a:cubicBezTo>
                <a:lnTo>
                  <a:pt x="21600" y="2301"/>
                </a:lnTo>
                <a:cubicBezTo>
                  <a:pt x="21600" y="1030"/>
                  <a:pt x="21218" y="0"/>
                  <a:pt x="20746" y="0"/>
                </a:cubicBezTo>
                <a:lnTo>
                  <a:pt x="8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9" name="Shape 151"/>
          <p:cNvSpPr txBox="1"/>
          <p:nvPr/>
        </p:nvSpPr>
        <p:spPr>
          <a:xfrm>
            <a:off x="2781300" y="1180566"/>
            <a:ext cx="78105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Instead of playing with dolls we are playing with bald headed kids.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153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2" name="Shape 154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43" name="Shape 155"/>
          <p:cNvSpPr txBox="1"/>
          <p:nvPr/>
        </p:nvSpPr>
        <p:spPr>
          <a:xfrm>
            <a:off x="4127500" y="1269466"/>
            <a:ext cx="30480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244" name="Shape 156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 pugllianguichi?  </a:t>
            </a:r>
          </a:p>
        </p:txBody>
      </p:sp>
      <p:pic>
        <p:nvPicPr>
          <p:cNvPr id="245" name="_41531310_060406wou2.png" descr="_41531310_060406wou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2787650"/>
            <a:ext cx="5793910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158"/>
          <p:cNvSpPr/>
          <p:nvPr/>
        </p:nvSpPr>
        <p:spPr>
          <a:xfrm>
            <a:off x="2425700" y="1193800"/>
            <a:ext cx="8191501" cy="303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4" y="0"/>
                </a:moveTo>
                <a:cubicBezTo>
                  <a:pt x="382" y="0"/>
                  <a:pt x="0" y="1030"/>
                  <a:pt x="0" y="2301"/>
                </a:cubicBezTo>
                <a:lnTo>
                  <a:pt x="0" y="3745"/>
                </a:lnTo>
                <a:cubicBezTo>
                  <a:pt x="0" y="5016"/>
                  <a:pt x="382" y="6047"/>
                  <a:pt x="854" y="6047"/>
                </a:cubicBezTo>
                <a:lnTo>
                  <a:pt x="9251" y="6047"/>
                </a:lnTo>
                <a:lnTo>
                  <a:pt x="4052" y="21600"/>
                </a:lnTo>
                <a:lnTo>
                  <a:pt x="10191" y="6047"/>
                </a:lnTo>
                <a:lnTo>
                  <a:pt x="20746" y="6047"/>
                </a:lnTo>
                <a:cubicBezTo>
                  <a:pt x="21218" y="6047"/>
                  <a:pt x="21600" y="5016"/>
                  <a:pt x="21600" y="3745"/>
                </a:cubicBezTo>
                <a:lnTo>
                  <a:pt x="21600" y="2301"/>
                </a:lnTo>
                <a:cubicBezTo>
                  <a:pt x="21600" y="1030"/>
                  <a:pt x="21218" y="0"/>
                  <a:pt x="20746" y="0"/>
                </a:cubicBezTo>
                <a:lnTo>
                  <a:pt x="8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7" name="Shape 159"/>
          <p:cNvSpPr txBox="1"/>
          <p:nvPr/>
        </p:nvSpPr>
        <p:spPr>
          <a:xfrm>
            <a:off x="2489200" y="1396466"/>
            <a:ext cx="90805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Muñeca randi llushti uma wawaunawa puglliaunchi.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1003529_10151568992636837_78064351_n.png" descr="1003529_10151568992636837_78064351_n.png"/>
          <p:cNvPicPr>
            <a:picLocks noChangeAspect="1"/>
          </p:cNvPicPr>
          <p:nvPr/>
        </p:nvPicPr>
        <p:blipFill>
          <a:blip r:embed="rId2">
            <a:extLst/>
          </a:blip>
          <a:srcRect l="0" t="7380" r="1000" b="33809"/>
          <a:stretch>
            <a:fillRect/>
          </a:stretch>
        </p:blipFill>
        <p:spPr>
          <a:xfrm>
            <a:off x="1727200" y="1294842"/>
            <a:ext cx="8140700" cy="67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162"/>
          <p:cNvSpPr txBox="1"/>
          <p:nvPr/>
        </p:nvSpPr>
        <p:spPr>
          <a:xfrm>
            <a:off x="1600200" y="242220"/>
            <a:ext cx="8394700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Malkira palawa awai apauni tarpungaj.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1003529_10151568992636837_78064351_n.png" descr="1003529_10151568992636837_78064351_n.png"/>
          <p:cNvPicPr>
            <a:picLocks noChangeAspect="1"/>
          </p:cNvPicPr>
          <p:nvPr/>
        </p:nvPicPr>
        <p:blipFill>
          <a:blip r:embed="rId2">
            <a:extLst/>
          </a:blip>
          <a:srcRect l="0" t="7380" r="1000" b="33809"/>
          <a:stretch>
            <a:fillRect/>
          </a:stretch>
        </p:blipFill>
        <p:spPr>
          <a:xfrm>
            <a:off x="1727200" y="1294842"/>
            <a:ext cx="8140700" cy="67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165"/>
          <p:cNvSpPr txBox="1"/>
          <p:nvPr/>
        </p:nvSpPr>
        <p:spPr>
          <a:xfrm>
            <a:off x="1600200" y="242220"/>
            <a:ext cx="8394700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Malkira palawa awai apauni tarpungaj.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167"/>
          <p:cNvSpPr txBox="1"/>
          <p:nvPr/>
        </p:nvSpPr>
        <p:spPr>
          <a:xfrm>
            <a:off x="1320171" y="1954608"/>
            <a:ext cx="9989198" cy="313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 a verbal suffix -wa directs the action of the speaker.   In so doing in enhances transitivity so that the action done to the speaker often appears more intense either as a more personal favor or as a more personal offense.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Shape 170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58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61" name="Shape 171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Please feed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Shape 174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64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67" name="Shape 175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Kara-wa-i.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" name="Shape 178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70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73" name="Shape 179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Don’t eat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Shape 182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76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79" name="Shape 183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Ama miku-wa-ngui.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48"/>
          <p:cNvSpPr txBox="1"/>
          <p:nvPr/>
        </p:nvSpPr>
        <p:spPr>
          <a:xfrm>
            <a:off x="876300" y="240765"/>
            <a:ext cx="5664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walks with a dog.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Shape 186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82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85" name="Shape 187"/>
          <p:cNvSpPr txBox="1"/>
          <p:nvPr/>
        </p:nvSpPr>
        <p:spPr>
          <a:xfrm>
            <a:off x="6807200" y="545566"/>
            <a:ext cx="58166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I eat wild fruit my stomach hurts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Shape 190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88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91" name="Shape 191"/>
          <p:cNvSpPr txBox="1"/>
          <p:nvPr/>
        </p:nvSpPr>
        <p:spPr>
          <a:xfrm>
            <a:off x="6756400" y="736066"/>
            <a:ext cx="62865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Sacha muyura mikujpi iksa nanawan.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Shape 194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294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97" name="Shape 195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 mother told me about it.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Shape 198"/>
          <p:cNvGrpSpPr/>
          <p:nvPr/>
        </p:nvGrpSpPr>
        <p:grpSpPr>
          <a:xfrm>
            <a:off x="6400800" y="228600"/>
            <a:ext cx="6400801" cy="2692401"/>
            <a:chOff x="0" y="0"/>
            <a:chExt cx="6400800" cy="2692400"/>
          </a:xfrm>
        </p:grpSpPr>
        <p:sp>
          <p:nvSpPr>
            <p:cNvPr id="300" name="Shape"/>
            <p:cNvSpPr/>
            <p:nvPr/>
          </p:nvSpPr>
          <p:spPr>
            <a:xfrm>
              <a:off x="0" y="-1"/>
              <a:ext cx="6400801" cy="269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Text"/>
            <p:cNvSpPr txBox="1"/>
            <p:nvPr/>
          </p:nvSpPr>
          <p:spPr>
            <a:xfrm>
              <a:off x="12700" y="1148816"/>
              <a:ext cx="6375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303" name="Shape 199"/>
          <p:cNvSpPr txBox="1"/>
          <p:nvPr/>
        </p:nvSpPr>
        <p:spPr>
          <a:xfrm>
            <a:off x="6807200" y="748766"/>
            <a:ext cx="58166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mama kwintawaka.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551074_323309221117237_1682111059_n.png" descr="551074_323309221117237_1682111059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46" y="819305"/>
            <a:ext cx="11936568" cy="853408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203"/>
          <p:cNvSpPr/>
          <p:nvPr/>
        </p:nvSpPr>
        <p:spPr>
          <a:xfrm>
            <a:off x="6553199" y="431799"/>
            <a:ext cx="6350001" cy="167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99" y="0"/>
                </a:moveTo>
                <a:cubicBezTo>
                  <a:pt x="2044" y="0"/>
                  <a:pt x="864" y="4469"/>
                  <a:pt x="864" y="9982"/>
                </a:cubicBezTo>
                <a:lnTo>
                  <a:pt x="864" y="10636"/>
                </a:lnTo>
                <a:cubicBezTo>
                  <a:pt x="864" y="13726"/>
                  <a:pt x="1234" y="16486"/>
                  <a:pt x="1816" y="18317"/>
                </a:cubicBezTo>
                <a:lnTo>
                  <a:pt x="0" y="21600"/>
                </a:lnTo>
                <a:lnTo>
                  <a:pt x="3523" y="20618"/>
                </a:lnTo>
                <a:lnTo>
                  <a:pt x="18965" y="20618"/>
                </a:lnTo>
                <a:cubicBezTo>
                  <a:pt x="20420" y="20618"/>
                  <a:pt x="21600" y="16149"/>
                  <a:pt x="21600" y="10636"/>
                </a:cubicBezTo>
                <a:lnTo>
                  <a:pt x="21600" y="9982"/>
                </a:lnTo>
                <a:cubicBezTo>
                  <a:pt x="21600" y="4469"/>
                  <a:pt x="20420" y="0"/>
                  <a:pt x="18965" y="0"/>
                </a:cubicBezTo>
                <a:lnTo>
                  <a:pt x="349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7" name="Shape 204"/>
          <p:cNvSpPr txBox="1"/>
          <p:nvPr/>
        </p:nvSpPr>
        <p:spPr>
          <a:xfrm>
            <a:off x="7175500" y="723366"/>
            <a:ext cx="52578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shot me when I was not paying attention.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551074_323309221117237_1682111059_n.png" descr="551074_323309221117237_1682111059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46" y="819305"/>
            <a:ext cx="11936568" cy="853408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208"/>
          <p:cNvSpPr/>
          <p:nvPr/>
        </p:nvSpPr>
        <p:spPr>
          <a:xfrm>
            <a:off x="6553199" y="431799"/>
            <a:ext cx="6350001" cy="167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99" y="0"/>
                </a:moveTo>
                <a:cubicBezTo>
                  <a:pt x="2044" y="0"/>
                  <a:pt x="864" y="4469"/>
                  <a:pt x="864" y="9982"/>
                </a:cubicBezTo>
                <a:lnTo>
                  <a:pt x="864" y="10636"/>
                </a:lnTo>
                <a:cubicBezTo>
                  <a:pt x="864" y="13726"/>
                  <a:pt x="1234" y="16486"/>
                  <a:pt x="1816" y="18317"/>
                </a:cubicBezTo>
                <a:lnTo>
                  <a:pt x="0" y="21600"/>
                </a:lnTo>
                <a:lnTo>
                  <a:pt x="3523" y="20618"/>
                </a:lnTo>
                <a:lnTo>
                  <a:pt x="18965" y="20618"/>
                </a:lnTo>
                <a:cubicBezTo>
                  <a:pt x="20420" y="20618"/>
                  <a:pt x="21600" y="16149"/>
                  <a:pt x="21600" y="10636"/>
                </a:cubicBezTo>
                <a:lnTo>
                  <a:pt x="21600" y="9982"/>
                </a:lnTo>
                <a:cubicBezTo>
                  <a:pt x="21600" y="4469"/>
                  <a:pt x="20420" y="0"/>
                  <a:pt x="18965" y="0"/>
                </a:cubicBezTo>
                <a:lnTo>
                  <a:pt x="349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1" name="Shape 209"/>
          <p:cNvSpPr txBox="1"/>
          <p:nvPr/>
        </p:nvSpPr>
        <p:spPr>
          <a:xfrm>
            <a:off x="7175500" y="926566"/>
            <a:ext cx="60579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mana riparashkai illapawaka.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465" y="3048000"/>
            <a:ext cx="8426069" cy="562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Shape 214"/>
          <p:cNvGrpSpPr/>
          <p:nvPr/>
        </p:nvGrpSpPr>
        <p:grpSpPr>
          <a:xfrm>
            <a:off x="3454400" y="1117600"/>
            <a:ext cx="2895601" cy="3784601"/>
            <a:chOff x="0" y="0"/>
            <a:chExt cx="2895599" cy="3784600"/>
          </a:xfrm>
        </p:grpSpPr>
        <p:sp>
          <p:nvSpPr>
            <p:cNvPr id="314" name="Shape"/>
            <p:cNvSpPr/>
            <p:nvPr/>
          </p:nvSpPr>
          <p:spPr>
            <a:xfrm>
              <a:off x="0" y="0"/>
              <a:ext cx="2806701" cy="378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2" y="0"/>
                  </a:moveTo>
                  <a:cubicBezTo>
                    <a:pt x="1116" y="0"/>
                    <a:pt x="0" y="828"/>
                    <a:pt x="0" y="1848"/>
                  </a:cubicBezTo>
                  <a:lnTo>
                    <a:pt x="0" y="3081"/>
                  </a:lnTo>
                  <a:cubicBezTo>
                    <a:pt x="0" y="4101"/>
                    <a:pt x="1116" y="4929"/>
                    <a:pt x="2492" y="4929"/>
                  </a:cubicBezTo>
                  <a:lnTo>
                    <a:pt x="8937" y="4929"/>
                  </a:lnTo>
                  <a:lnTo>
                    <a:pt x="4105" y="21600"/>
                  </a:lnTo>
                  <a:lnTo>
                    <a:pt x="10959" y="4929"/>
                  </a:lnTo>
                  <a:lnTo>
                    <a:pt x="19108" y="4929"/>
                  </a:lnTo>
                  <a:cubicBezTo>
                    <a:pt x="20484" y="4929"/>
                    <a:pt x="21600" y="4101"/>
                    <a:pt x="21600" y="3081"/>
                  </a:cubicBezTo>
                  <a:lnTo>
                    <a:pt x="21600" y="1848"/>
                  </a:lnTo>
                  <a:cubicBezTo>
                    <a:pt x="21600" y="828"/>
                    <a:pt x="20484" y="0"/>
                    <a:pt x="19108" y="0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Let me go!"/>
            <p:cNvSpPr/>
            <p:nvPr/>
          </p:nvSpPr>
          <p:spPr>
            <a:xfrm>
              <a:off x="114299" y="457199"/>
              <a:ext cx="27813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Let me go!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965" y="2171700"/>
            <a:ext cx="8426069" cy="562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Shape 219"/>
          <p:cNvGrpSpPr/>
          <p:nvPr/>
        </p:nvGrpSpPr>
        <p:grpSpPr>
          <a:xfrm>
            <a:off x="3162300" y="469900"/>
            <a:ext cx="2946401" cy="3784601"/>
            <a:chOff x="0" y="0"/>
            <a:chExt cx="2946399" cy="3784600"/>
          </a:xfrm>
        </p:grpSpPr>
        <p:sp>
          <p:nvSpPr>
            <p:cNvPr id="319" name="Shape"/>
            <p:cNvSpPr/>
            <p:nvPr/>
          </p:nvSpPr>
          <p:spPr>
            <a:xfrm>
              <a:off x="0" y="0"/>
              <a:ext cx="2806701" cy="378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2" y="0"/>
                  </a:moveTo>
                  <a:cubicBezTo>
                    <a:pt x="1116" y="0"/>
                    <a:pt x="0" y="828"/>
                    <a:pt x="0" y="1848"/>
                  </a:cubicBezTo>
                  <a:lnTo>
                    <a:pt x="0" y="3081"/>
                  </a:lnTo>
                  <a:cubicBezTo>
                    <a:pt x="0" y="4101"/>
                    <a:pt x="1116" y="4929"/>
                    <a:pt x="2492" y="4929"/>
                  </a:cubicBezTo>
                  <a:lnTo>
                    <a:pt x="8937" y="4929"/>
                  </a:lnTo>
                  <a:lnTo>
                    <a:pt x="4105" y="21600"/>
                  </a:lnTo>
                  <a:lnTo>
                    <a:pt x="10959" y="4929"/>
                  </a:lnTo>
                  <a:lnTo>
                    <a:pt x="19108" y="4929"/>
                  </a:lnTo>
                  <a:cubicBezTo>
                    <a:pt x="20484" y="4929"/>
                    <a:pt x="21600" y="4101"/>
                    <a:pt x="21600" y="3081"/>
                  </a:cubicBezTo>
                  <a:lnTo>
                    <a:pt x="21600" y="1848"/>
                  </a:lnTo>
                  <a:cubicBezTo>
                    <a:pt x="21600" y="828"/>
                    <a:pt x="20484" y="0"/>
                    <a:pt x="19108" y="0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Kachariwai!"/>
            <p:cNvSpPr/>
            <p:nvPr/>
          </p:nvSpPr>
          <p:spPr>
            <a:xfrm>
              <a:off x="165099" y="482599"/>
              <a:ext cx="27813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Kachariwai!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9909" y="15621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Shape 224"/>
          <p:cNvGrpSpPr/>
          <p:nvPr/>
        </p:nvGrpSpPr>
        <p:grpSpPr>
          <a:xfrm>
            <a:off x="3225799" y="127000"/>
            <a:ext cx="6705601" cy="3835401"/>
            <a:chOff x="0" y="0"/>
            <a:chExt cx="6705600" cy="3835400"/>
          </a:xfrm>
        </p:grpSpPr>
        <p:sp>
          <p:nvSpPr>
            <p:cNvPr id="324" name="Shape"/>
            <p:cNvSpPr/>
            <p:nvPr/>
          </p:nvSpPr>
          <p:spPr>
            <a:xfrm>
              <a:off x="-1" y="0"/>
              <a:ext cx="6248401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0" y="0"/>
                  </a:moveTo>
                  <a:cubicBezTo>
                    <a:pt x="501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01" y="6580"/>
                    <a:pt x="1120" y="6580"/>
                  </a:cubicBezTo>
                  <a:lnTo>
                    <a:pt x="9103" y="6580"/>
                  </a:lnTo>
                  <a:lnTo>
                    <a:pt x="4127" y="21600"/>
                  </a:lnTo>
                  <a:lnTo>
                    <a:pt x="10124" y="6580"/>
                  </a:lnTo>
                  <a:lnTo>
                    <a:pt x="20480" y="6580"/>
                  </a:lnTo>
                  <a:cubicBezTo>
                    <a:pt x="21099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99" y="0"/>
                    <a:pt x="20480" y="0"/>
                  </a:cubicBezTo>
                  <a:lnTo>
                    <a:pt x="112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Ñukara mana tapuwaka."/>
            <p:cNvSpPr/>
            <p:nvPr/>
          </p:nvSpPr>
          <p:spPr>
            <a:xfrm>
              <a:off x="482600" y="546099"/>
              <a:ext cx="6223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Ñukara mana tapuwaka.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Shape 229"/>
          <p:cNvGrpSpPr/>
          <p:nvPr/>
        </p:nvGrpSpPr>
        <p:grpSpPr>
          <a:xfrm>
            <a:off x="3441700" y="1231900"/>
            <a:ext cx="4419601" cy="3835401"/>
            <a:chOff x="0" y="0"/>
            <a:chExt cx="4419599" cy="3835400"/>
          </a:xfrm>
        </p:grpSpPr>
        <p:sp>
          <p:nvSpPr>
            <p:cNvPr id="329" name="Shape"/>
            <p:cNvSpPr/>
            <p:nvPr/>
          </p:nvSpPr>
          <p:spPr>
            <a:xfrm>
              <a:off x="0" y="0"/>
              <a:ext cx="4267201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9" y="0"/>
                  </a:moveTo>
                  <a:cubicBezTo>
                    <a:pt x="734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734" y="6580"/>
                    <a:pt x="1639" y="6580"/>
                  </a:cubicBezTo>
                  <a:lnTo>
                    <a:pt x="9285" y="6580"/>
                  </a:lnTo>
                  <a:lnTo>
                    <a:pt x="6043" y="21600"/>
                  </a:lnTo>
                  <a:lnTo>
                    <a:pt x="10623" y="6580"/>
                  </a:lnTo>
                  <a:lnTo>
                    <a:pt x="19961" y="6580"/>
                  </a:lnTo>
                  <a:cubicBezTo>
                    <a:pt x="20866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0866" y="0"/>
                    <a:pt x="19961" y="0"/>
                  </a:cubicBezTo>
                  <a:lnTo>
                    <a:pt x="1639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They didn’t even ask me."/>
            <p:cNvSpPr/>
            <p:nvPr/>
          </p:nvSpPr>
          <p:spPr>
            <a:xfrm>
              <a:off x="177799" y="647699"/>
              <a:ext cx="4241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They didn’t even ask me.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0" cy="1127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52"/>
          <p:cNvSpPr/>
          <p:nvPr/>
        </p:nvSpPr>
        <p:spPr>
          <a:xfrm>
            <a:off x="5689600" y="355599"/>
            <a:ext cx="5143501" cy="343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2" name="Shape 53"/>
          <p:cNvSpPr txBox="1"/>
          <p:nvPr/>
        </p:nvSpPr>
        <p:spPr>
          <a:xfrm>
            <a:off x="6197600" y="545566"/>
            <a:ext cx="3975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Muñecawa pugllaunchi.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Shape 234"/>
          <p:cNvGrpSpPr/>
          <p:nvPr/>
        </p:nvGrpSpPr>
        <p:grpSpPr>
          <a:xfrm>
            <a:off x="3429000" y="1041400"/>
            <a:ext cx="5765801" cy="3835401"/>
            <a:chOff x="0" y="0"/>
            <a:chExt cx="5765799" cy="3835400"/>
          </a:xfrm>
        </p:grpSpPr>
        <p:sp>
          <p:nvSpPr>
            <p:cNvPr id="334" name="Shape"/>
            <p:cNvSpPr/>
            <p:nvPr/>
          </p:nvSpPr>
          <p:spPr>
            <a:xfrm>
              <a:off x="0" y="0"/>
              <a:ext cx="5537200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3" y="0"/>
                  </a:moveTo>
                  <a:cubicBezTo>
                    <a:pt x="566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66" y="6580"/>
                    <a:pt x="1263" y="6580"/>
                  </a:cubicBezTo>
                  <a:lnTo>
                    <a:pt x="9156" y="6580"/>
                  </a:lnTo>
                  <a:lnTo>
                    <a:pt x="4657" y="21600"/>
                  </a:lnTo>
                  <a:lnTo>
                    <a:pt x="10258" y="6580"/>
                  </a:lnTo>
                  <a:lnTo>
                    <a:pt x="20337" y="6580"/>
                  </a:lnTo>
                  <a:cubicBezTo>
                    <a:pt x="21034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34" y="0"/>
                    <a:pt x="20337" y="0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Ñukara Itsingama vultiachiwaka."/>
            <p:cNvSpPr/>
            <p:nvPr/>
          </p:nvSpPr>
          <p:spPr>
            <a:xfrm>
              <a:off x="253999" y="609599"/>
              <a:ext cx="5511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Ñukara Itsingama vultiachiwaka.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Shape 239"/>
          <p:cNvGrpSpPr/>
          <p:nvPr/>
        </p:nvGrpSpPr>
        <p:grpSpPr>
          <a:xfrm>
            <a:off x="3390900" y="762000"/>
            <a:ext cx="5753101" cy="3835401"/>
            <a:chOff x="0" y="0"/>
            <a:chExt cx="5753099" cy="3835400"/>
          </a:xfrm>
        </p:grpSpPr>
        <p:sp>
          <p:nvSpPr>
            <p:cNvPr id="339" name="Shape"/>
            <p:cNvSpPr/>
            <p:nvPr/>
          </p:nvSpPr>
          <p:spPr>
            <a:xfrm>
              <a:off x="0" y="0"/>
              <a:ext cx="5537200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3" y="0"/>
                  </a:moveTo>
                  <a:cubicBezTo>
                    <a:pt x="566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66" y="6580"/>
                    <a:pt x="1263" y="6580"/>
                  </a:cubicBezTo>
                  <a:lnTo>
                    <a:pt x="9156" y="6580"/>
                  </a:lnTo>
                  <a:lnTo>
                    <a:pt x="4657" y="21600"/>
                  </a:lnTo>
                  <a:lnTo>
                    <a:pt x="10258" y="6580"/>
                  </a:lnTo>
                  <a:lnTo>
                    <a:pt x="20337" y="6580"/>
                  </a:lnTo>
                  <a:cubicBezTo>
                    <a:pt x="21034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34" y="0"/>
                    <a:pt x="20337" y="0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They turned me upside down."/>
            <p:cNvSpPr/>
            <p:nvPr/>
          </p:nvSpPr>
          <p:spPr>
            <a:xfrm>
              <a:off x="241299" y="634999"/>
              <a:ext cx="5511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They turned me upside down.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241"/>
          <p:cNvSpPr txBox="1"/>
          <p:nvPr/>
        </p:nvSpPr>
        <p:spPr>
          <a:xfrm>
            <a:off x="1320171" y="2208608"/>
            <a:ext cx="9989198" cy="262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 a suffix appended to a noun -wa works as a diminutive often conveying the idea of intensified relationship.  For example “Ñuka kariwa" means “my own dear husband.”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url?sa=i&amp;rct=j&amp;q=quichua&amp;source=images&amp;cd=&amp;docid=u1caFUCa_84fFM&amp;tbnid=63G7zEvuUUFLEM-&amp;ved=0CAUQjRw&amp;url=http%3A%2F%2Fmy.worldvision.org%2Fcommunity-profiles%2Fecuador%2Fpelileo&amp;ei=vRYhUuDyDOiy2wXXjoCIA.png" descr="url?sa=i&amp;rct=j&amp;q=quichua&amp;source=images&amp;cd=&amp;docid=u1caFUCa_84fFM&amp;tbnid=63G7zEvuUUFLEM-&amp;ved=0CAUQjRw&amp;url=http%3A%2F%2Fmy.worldvision.org%2Fcommunity-profiles%2Fecuador%2Fpelileo&amp;ei=vRYhUuDyDOiy2wXXjoC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36" y="793750"/>
            <a:ext cx="11201765" cy="7454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Shape 244"/>
          <p:cNvGrpSpPr/>
          <p:nvPr/>
        </p:nvGrpSpPr>
        <p:grpSpPr>
          <a:xfrm>
            <a:off x="419100" y="914399"/>
            <a:ext cx="3915967" cy="2404668"/>
            <a:chOff x="0" y="0"/>
            <a:chExt cx="3915966" cy="2404666"/>
          </a:xfrm>
        </p:grpSpPr>
        <p:sp>
          <p:nvSpPr>
            <p:cNvPr id="346" name="Shape"/>
            <p:cNvSpPr/>
            <p:nvPr/>
          </p:nvSpPr>
          <p:spPr>
            <a:xfrm>
              <a:off x="0" y="0"/>
              <a:ext cx="3915967" cy="240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6" y="0"/>
                  </a:moveTo>
                  <a:cubicBezTo>
                    <a:pt x="800" y="0"/>
                    <a:pt x="0" y="1302"/>
                    <a:pt x="0" y="2909"/>
                  </a:cubicBezTo>
                  <a:lnTo>
                    <a:pt x="0" y="3822"/>
                  </a:lnTo>
                  <a:cubicBezTo>
                    <a:pt x="0" y="5428"/>
                    <a:pt x="800" y="6731"/>
                    <a:pt x="1786" y="6731"/>
                  </a:cubicBezTo>
                  <a:lnTo>
                    <a:pt x="10696" y="6731"/>
                  </a:lnTo>
                  <a:lnTo>
                    <a:pt x="21600" y="21600"/>
                  </a:lnTo>
                  <a:lnTo>
                    <a:pt x="12756" y="6731"/>
                  </a:lnTo>
                  <a:lnTo>
                    <a:pt x="17338" y="6731"/>
                  </a:lnTo>
                  <a:cubicBezTo>
                    <a:pt x="18324" y="6731"/>
                    <a:pt x="19124" y="5428"/>
                    <a:pt x="19124" y="3822"/>
                  </a:cubicBezTo>
                  <a:lnTo>
                    <a:pt x="19124" y="2909"/>
                  </a:lnTo>
                  <a:cubicBezTo>
                    <a:pt x="19124" y="1302"/>
                    <a:pt x="18324" y="0"/>
                    <a:pt x="17338" y="0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Ñuka churiwa."/>
            <p:cNvSpPr txBox="1"/>
            <p:nvPr/>
          </p:nvSpPr>
          <p:spPr>
            <a:xfrm>
              <a:off x="12699" y="1004949"/>
              <a:ext cx="3890568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 churiwa.</a:t>
              </a:r>
            </a:p>
          </p:txBody>
        </p:sp>
      </p:grpSp>
      <p:grpSp>
        <p:nvGrpSpPr>
          <p:cNvPr id="351" name="Shape 245"/>
          <p:cNvGrpSpPr/>
          <p:nvPr/>
        </p:nvGrpSpPr>
        <p:grpSpPr>
          <a:xfrm>
            <a:off x="7137400" y="2400300"/>
            <a:ext cx="5092701" cy="3005536"/>
            <a:chOff x="0" y="0"/>
            <a:chExt cx="5092700" cy="3005535"/>
          </a:xfrm>
        </p:grpSpPr>
        <p:sp>
          <p:nvSpPr>
            <p:cNvPr id="349" name="Shape"/>
            <p:cNvSpPr/>
            <p:nvPr/>
          </p:nvSpPr>
          <p:spPr>
            <a:xfrm>
              <a:off x="-1" y="0"/>
              <a:ext cx="5092702" cy="300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68" y="0"/>
                  </a:moveTo>
                  <a:cubicBezTo>
                    <a:pt x="7510" y="0"/>
                    <a:pt x="6895" y="1042"/>
                    <a:pt x="6895" y="2327"/>
                  </a:cubicBezTo>
                  <a:lnTo>
                    <a:pt x="6895" y="4609"/>
                  </a:lnTo>
                  <a:cubicBezTo>
                    <a:pt x="6895" y="5895"/>
                    <a:pt x="7510" y="6937"/>
                    <a:pt x="8268" y="6937"/>
                  </a:cubicBezTo>
                  <a:lnTo>
                    <a:pt x="10667" y="6937"/>
                  </a:lnTo>
                  <a:lnTo>
                    <a:pt x="0" y="21600"/>
                  </a:lnTo>
                  <a:lnTo>
                    <a:pt x="12466" y="6937"/>
                  </a:lnTo>
                  <a:lnTo>
                    <a:pt x="20226" y="6937"/>
                  </a:lnTo>
                  <a:cubicBezTo>
                    <a:pt x="20985" y="6937"/>
                    <a:pt x="21600" y="5895"/>
                    <a:pt x="21600" y="4609"/>
                  </a:cubicBezTo>
                  <a:lnTo>
                    <a:pt x="21600" y="2327"/>
                  </a:lnTo>
                  <a:cubicBezTo>
                    <a:pt x="21600" y="1042"/>
                    <a:pt x="20985" y="0"/>
                    <a:pt x="20226" y="0"/>
                  </a:cubicBezTo>
                  <a:lnTo>
                    <a:pt x="8268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Ñuka mamitawa."/>
            <p:cNvSpPr txBox="1"/>
            <p:nvPr/>
          </p:nvSpPr>
          <p:spPr>
            <a:xfrm>
              <a:off x="12700" y="1305384"/>
              <a:ext cx="5067300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 mamitawa.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url?sa=i&amp;rct=j&amp;q=quichua&amp;source=images&amp;cd=&amp;docid=u1caFUCa_84fFM&amp;tbnid=63G7zEvuUUFLEM-&amp;ved=0CAUQjRw&amp;url=http%3A%2F%2Fmy.worldvision.org%2Fcommunity-profiles%2Fecuador%2Fpelileo&amp;ei=vRYhUuDyDOiy2wXXjoCIA.png" descr="url?sa=i&amp;rct=j&amp;q=quichua&amp;source=images&amp;cd=&amp;docid=u1caFUCa_84fFM&amp;tbnid=63G7zEvuUUFLEM-&amp;ved=0CAUQjRw&amp;url=http%3A%2F%2Fmy.worldvision.org%2Fcommunity-profiles%2Fecuador%2Fpelileo&amp;ei=vRYhUuDyDOiy2wXXjoC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36" y="793750"/>
            <a:ext cx="11201765" cy="7454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Shape 248"/>
          <p:cNvGrpSpPr/>
          <p:nvPr/>
        </p:nvGrpSpPr>
        <p:grpSpPr>
          <a:xfrm>
            <a:off x="419100" y="914399"/>
            <a:ext cx="3915967" cy="2404668"/>
            <a:chOff x="0" y="0"/>
            <a:chExt cx="3915966" cy="2404666"/>
          </a:xfrm>
        </p:grpSpPr>
        <p:sp>
          <p:nvSpPr>
            <p:cNvPr id="354" name="Shape"/>
            <p:cNvSpPr/>
            <p:nvPr/>
          </p:nvSpPr>
          <p:spPr>
            <a:xfrm>
              <a:off x="0" y="0"/>
              <a:ext cx="3915967" cy="240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6" y="0"/>
                  </a:moveTo>
                  <a:cubicBezTo>
                    <a:pt x="800" y="0"/>
                    <a:pt x="0" y="1302"/>
                    <a:pt x="0" y="2909"/>
                  </a:cubicBezTo>
                  <a:lnTo>
                    <a:pt x="0" y="3822"/>
                  </a:lnTo>
                  <a:cubicBezTo>
                    <a:pt x="0" y="5428"/>
                    <a:pt x="800" y="6731"/>
                    <a:pt x="1786" y="6731"/>
                  </a:cubicBezTo>
                  <a:lnTo>
                    <a:pt x="10696" y="6731"/>
                  </a:lnTo>
                  <a:lnTo>
                    <a:pt x="21600" y="21600"/>
                  </a:lnTo>
                  <a:lnTo>
                    <a:pt x="12756" y="6731"/>
                  </a:lnTo>
                  <a:lnTo>
                    <a:pt x="17338" y="6731"/>
                  </a:lnTo>
                  <a:cubicBezTo>
                    <a:pt x="18324" y="6731"/>
                    <a:pt x="19124" y="5428"/>
                    <a:pt x="19124" y="3822"/>
                  </a:cubicBezTo>
                  <a:lnTo>
                    <a:pt x="19124" y="2909"/>
                  </a:lnTo>
                  <a:cubicBezTo>
                    <a:pt x="19124" y="1302"/>
                    <a:pt x="18324" y="0"/>
                    <a:pt x="17338" y="0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My own dear son."/>
            <p:cNvSpPr txBox="1"/>
            <p:nvPr/>
          </p:nvSpPr>
          <p:spPr>
            <a:xfrm>
              <a:off x="12699" y="1004949"/>
              <a:ext cx="3890568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My own dear son.</a:t>
              </a:r>
            </a:p>
          </p:txBody>
        </p:sp>
      </p:grpSp>
      <p:grpSp>
        <p:nvGrpSpPr>
          <p:cNvPr id="359" name="Shape 249"/>
          <p:cNvGrpSpPr/>
          <p:nvPr/>
        </p:nvGrpSpPr>
        <p:grpSpPr>
          <a:xfrm>
            <a:off x="7289799" y="2349500"/>
            <a:ext cx="5372101" cy="3005536"/>
            <a:chOff x="0" y="0"/>
            <a:chExt cx="5372100" cy="3005535"/>
          </a:xfrm>
        </p:grpSpPr>
        <p:sp>
          <p:nvSpPr>
            <p:cNvPr id="357" name="Shape"/>
            <p:cNvSpPr/>
            <p:nvPr/>
          </p:nvSpPr>
          <p:spPr>
            <a:xfrm>
              <a:off x="-1" y="0"/>
              <a:ext cx="5372101" cy="300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8" y="0"/>
                  </a:moveTo>
                  <a:cubicBezTo>
                    <a:pt x="7119" y="0"/>
                    <a:pt x="6536" y="1042"/>
                    <a:pt x="6536" y="2327"/>
                  </a:cubicBezTo>
                  <a:lnTo>
                    <a:pt x="6536" y="4609"/>
                  </a:lnTo>
                  <a:cubicBezTo>
                    <a:pt x="6536" y="5895"/>
                    <a:pt x="7119" y="6937"/>
                    <a:pt x="7838" y="6937"/>
                  </a:cubicBezTo>
                  <a:lnTo>
                    <a:pt x="10545" y="6937"/>
                  </a:lnTo>
                  <a:lnTo>
                    <a:pt x="0" y="21600"/>
                  </a:lnTo>
                  <a:lnTo>
                    <a:pt x="12297" y="6937"/>
                  </a:lnTo>
                  <a:lnTo>
                    <a:pt x="20298" y="6937"/>
                  </a:lnTo>
                  <a:cubicBezTo>
                    <a:pt x="21017" y="6937"/>
                    <a:pt x="21600" y="5895"/>
                    <a:pt x="21600" y="4609"/>
                  </a:cubicBezTo>
                  <a:lnTo>
                    <a:pt x="21600" y="2327"/>
                  </a:lnTo>
                  <a:cubicBezTo>
                    <a:pt x="21600" y="1042"/>
                    <a:pt x="21017" y="0"/>
                    <a:pt x="20298" y="0"/>
                  </a:cubicBezTo>
                  <a:lnTo>
                    <a:pt x="7838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My own dear mother."/>
            <p:cNvSpPr txBox="1"/>
            <p:nvPr/>
          </p:nvSpPr>
          <p:spPr>
            <a:xfrm>
              <a:off x="12700" y="1305384"/>
              <a:ext cx="5346700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My own dear mother.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url?sa=i&amp;rct=j&amp;q=quichua&amp;source=images&amp;cd=&amp;docid=gfe8xe7ckKVCSM&amp;tbnid=nZiN2akIjQg1QM-&amp;ved=0CAUQjRw&amp;url=https%3A%2F%2Flanguages.ku.edu%2Fquichua&amp;ei=GhYhUoGlHaKE2gX-sIH4CA&amp;bvm=bv.51495398,d.tiff" descr="url?sa=i&amp;rct=j&amp;q=quichua&amp;source=images&amp;cd=&amp;docid=gfe8xe7ckKVCSM&amp;tbnid=nZiN2akIjQg1QM-&amp;ved=0CAUQjRw&amp;url=https%3A%2F%2Flanguages.ku.edu%2Fquichua&amp;ei=GhYhUoGlHaKE2gX-sIH4CA&amp;bvm=bv.51495398,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61" y="1647103"/>
            <a:ext cx="12694278" cy="5770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Shape 252"/>
          <p:cNvGrpSpPr/>
          <p:nvPr/>
        </p:nvGrpSpPr>
        <p:grpSpPr>
          <a:xfrm>
            <a:off x="634999" y="1155700"/>
            <a:ext cx="4432302" cy="3183335"/>
            <a:chOff x="0" y="0"/>
            <a:chExt cx="4432300" cy="3183334"/>
          </a:xfrm>
        </p:grpSpPr>
        <p:sp>
          <p:nvSpPr>
            <p:cNvPr id="362" name="Shape"/>
            <p:cNvSpPr/>
            <p:nvPr/>
          </p:nvSpPr>
          <p:spPr>
            <a:xfrm>
              <a:off x="0" y="-1"/>
              <a:ext cx="44323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776" y="7928"/>
                    <a:pt x="1733" y="7928"/>
                  </a:cubicBezTo>
                  <a:lnTo>
                    <a:pt x="12104" y="7928"/>
                  </a:lnTo>
                  <a:lnTo>
                    <a:pt x="20155" y="21600"/>
                  </a:lnTo>
                  <a:lnTo>
                    <a:pt x="13645" y="7928"/>
                  </a:lnTo>
                  <a:lnTo>
                    <a:pt x="19867" y="7928"/>
                  </a:lnTo>
                  <a:cubicBezTo>
                    <a:pt x="20824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Paimi ñuka warmiwa."/>
            <p:cNvSpPr txBox="1"/>
            <p:nvPr/>
          </p:nvSpPr>
          <p:spPr>
            <a:xfrm>
              <a:off x="12700" y="1344938"/>
              <a:ext cx="44069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Paimi ñuka warmiwa.</a:t>
              </a:r>
            </a:p>
          </p:txBody>
        </p:sp>
      </p:grpSp>
      <p:grpSp>
        <p:nvGrpSpPr>
          <p:cNvPr id="367" name="Shape 253"/>
          <p:cNvGrpSpPr/>
          <p:nvPr/>
        </p:nvGrpSpPr>
        <p:grpSpPr>
          <a:xfrm>
            <a:off x="5435599" y="838200"/>
            <a:ext cx="4432302" cy="4681936"/>
            <a:chOff x="0" y="0"/>
            <a:chExt cx="4432300" cy="4681935"/>
          </a:xfrm>
        </p:grpSpPr>
        <p:sp>
          <p:nvSpPr>
            <p:cNvPr id="365" name="Shape"/>
            <p:cNvSpPr/>
            <p:nvPr/>
          </p:nvSpPr>
          <p:spPr>
            <a:xfrm>
              <a:off x="0" y="-1"/>
              <a:ext cx="4432301" cy="468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735"/>
                    <a:pt x="0" y="1641"/>
                  </a:cubicBezTo>
                  <a:lnTo>
                    <a:pt x="0" y="1992"/>
                  </a:lnTo>
                  <a:cubicBezTo>
                    <a:pt x="0" y="2898"/>
                    <a:pt x="776" y="3633"/>
                    <a:pt x="1733" y="3633"/>
                  </a:cubicBezTo>
                  <a:lnTo>
                    <a:pt x="10711" y="3633"/>
                  </a:lnTo>
                  <a:lnTo>
                    <a:pt x="16918" y="21600"/>
                  </a:lnTo>
                  <a:lnTo>
                    <a:pt x="12001" y="3633"/>
                  </a:lnTo>
                  <a:lnTo>
                    <a:pt x="19867" y="3633"/>
                  </a:lnTo>
                  <a:cubicBezTo>
                    <a:pt x="20824" y="3633"/>
                    <a:pt x="21600" y="2898"/>
                    <a:pt x="21600" y="1992"/>
                  </a:cubicBezTo>
                  <a:lnTo>
                    <a:pt x="21600" y="1641"/>
                  </a:lnTo>
                  <a:cubicBezTo>
                    <a:pt x="21600" y="735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Ñuka kariwa man. pai."/>
            <p:cNvSpPr txBox="1"/>
            <p:nvPr/>
          </p:nvSpPr>
          <p:spPr>
            <a:xfrm>
              <a:off x="12700" y="2094238"/>
              <a:ext cx="44069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 kariwa man. pai.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url?sa=i&amp;rct=j&amp;q=quichua&amp;source=images&amp;cd=&amp;docid=gfe8xe7ckKVCSM&amp;tbnid=nZiN2akIjQg1QM-&amp;ved=0CAUQjRw&amp;url=https%3A%2F%2Flanguages.ku.edu%2Fquichua&amp;ei=GhYhUoGlHaKE2gX-sIH4CA&amp;bvm=bv.51495398,d.tiff" descr="url?sa=i&amp;rct=j&amp;q=quichua&amp;source=images&amp;cd=&amp;docid=gfe8xe7ckKVCSM&amp;tbnid=nZiN2akIjQg1QM-&amp;ved=0CAUQjRw&amp;url=https%3A%2F%2Flanguages.ku.edu%2Fquichua&amp;ei=GhYhUoGlHaKE2gX-sIH4CA&amp;bvm=bv.51495398,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61" y="1647103"/>
            <a:ext cx="12694278" cy="5770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" name="Shape 256"/>
          <p:cNvGrpSpPr/>
          <p:nvPr/>
        </p:nvGrpSpPr>
        <p:grpSpPr>
          <a:xfrm>
            <a:off x="634999" y="1155700"/>
            <a:ext cx="4432302" cy="3183335"/>
            <a:chOff x="0" y="0"/>
            <a:chExt cx="4432300" cy="3183334"/>
          </a:xfrm>
        </p:grpSpPr>
        <p:sp>
          <p:nvSpPr>
            <p:cNvPr id="370" name="Shape"/>
            <p:cNvSpPr/>
            <p:nvPr/>
          </p:nvSpPr>
          <p:spPr>
            <a:xfrm>
              <a:off x="0" y="-1"/>
              <a:ext cx="44323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776" y="7928"/>
                    <a:pt x="1733" y="7928"/>
                  </a:cubicBezTo>
                  <a:lnTo>
                    <a:pt x="12104" y="7928"/>
                  </a:lnTo>
                  <a:lnTo>
                    <a:pt x="20155" y="21600"/>
                  </a:lnTo>
                  <a:lnTo>
                    <a:pt x="13645" y="7928"/>
                  </a:lnTo>
                  <a:lnTo>
                    <a:pt x="19867" y="7928"/>
                  </a:lnTo>
                  <a:cubicBezTo>
                    <a:pt x="20824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She is my own wife."/>
            <p:cNvSpPr txBox="1"/>
            <p:nvPr/>
          </p:nvSpPr>
          <p:spPr>
            <a:xfrm>
              <a:off x="12700" y="1344938"/>
              <a:ext cx="44069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She is my own wife.</a:t>
              </a:r>
            </a:p>
          </p:txBody>
        </p:sp>
      </p:grpSp>
      <p:grpSp>
        <p:nvGrpSpPr>
          <p:cNvPr id="375" name="Shape 257"/>
          <p:cNvGrpSpPr/>
          <p:nvPr/>
        </p:nvGrpSpPr>
        <p:grpSpPr>
          <a:xfrm>
            <a:off x="5435599" y="838200"/>
            <a:ext cx="5626101" cy="4681936"/>
            <a:chOff x="0" y="0"/>
            <a:chExt cx="5626100" cy="4681935"/>
          </a:xfrm>
        </p:grpSpPr>
        <p:sp>
          <p:nvSpPr>
            <p:cNvPr id="373" name="Shape"/>
            <p:cNvSpPr/>
            <p:nvPr/>
          </p:nvSpPr>
          <p:spPr>
            <a:xfrm>
              <a:off x="-1" y="-1"/>
              <a:ext cx="5626102" cy="468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5" y="0"/>
                  </a:moveTo>
                  <a:cubicBezTo>
                    <a:pt x="611" y="0"/>
                    <a:pt x="0" y="735"/>
                    <a:pt x="0" y="1641"/>
                  </a:cubicBezTo>
                  <a:lnTo>
                    <a:pt x="0" y="1992"/>
                  </a:lnTo>
                  <a:cubicBezTo>
                    <a:pt x="0" y="2898"/>
                    <a:pt x="611" y="3633"/>
                    <a:pt x="1365" y="3633"/>
                  </a:cubicBezTo>
                  <a:lnTo>
                    <a:pt x="10536" y="3633"/>
                  </a:lnTo>
                  <a:lnTo>
                    <a:pt x="13328" y="21600"/>
                  </a:lnTo>
                  <a:lnTo>
                    <a:pt x="11524" y="3633"/>
                  </a:lnTo>
                  <a:lnTo>
                    <a:pt x="20235" y="3633"/>
                  </a:lnTo>
                  <a:cubicBezTo>
                    <a:pt x="20989" y="3633"/>
                    <a:pt x="21600" y="2898"/>
                    <a:pt x="21600" y="1992"/>
                  </a:cubicBezTo>
                  <a:lnTo>
                    <a:pt x="21600" y="1641"/>
                  </a:lnTo>
                  <a:cubicBezTo>
                    <a:pt x="21600" y="735"/>
                    <a:pt x="20989" y="0"/>
                    <a:pt x="20235" y="0"/>
                  </a:cubicBezTo>
                  <a:lnTo>
                    <a:pt x="136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He is my own husband. pai."/>
            <p:cNvSpPr txBox="1"/>
            <p:nvPr/>
          </p:nvSpPr>
          <p:spPr>
            <a:xfrm>
              <a:off x="12700" y="2094238"/>
              <a:ext cx="56007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 is my own husband. pai.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260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Paiwa kikin allkuwawa puriun.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263"/>
          <p:cNvSpPr txBox="1"/>
          <p:nvPr/>
        </p:nvSpPr>
        <p:spPr>
          <a:xfrm>
            <a:off x="876300" y="240765"/>
            <a:ext cx="5664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walking with his own dog.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colombia15.png" descr="colombia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863600"/>
            <a:ext cx="6959600" cy="10439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Shape 266"/>
          <p:cNvGrpSpPr/>
          <p:nvPr/>
        </p:nvGrpSpPr>
        <p:grpSpPr>
          <a:xfrm>
            <a:off x="685800" y="838200"/>
            <a:ext cx="6642101" cy="3183335"/>
            <a:chOff x="0" y="0"/>
            <a:chExt cx="6642100" cy="3183334"/>
          </a:xfrm>
        </p:grpSpPr>
        <p:sp>
          <p:nvSpPr>
            <p:cNvPr id="384" name="Shape"/>
            <p:cNvSpPr/>
            <p:nvPr/>
          </p:nvSpPr>
          <p:spPr>
            <a:xfrm>
              <a:off x="0" y="-1"/>
              <a:ext cx="66421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18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518" y="7928"/>
                    <a:pt x="1156" y="7928"/>
                  </a:cubicBezTo>
                  <a:lnTo>
                    <a:pt x="10954" y="7928"/>
                  </a:lnTo>
                  <a:lnTo>
                    <a:pt x="13450" y="21600"/>
                  </a:lnTo>
                  <a:lnTo>
                    <a:pt x="11821" y="7928"/>
                  </a:lnTo>
                  <a:lnTo>
                    <a:pt x="20444" y="7928"/>
                  </a:lnTo>
                  <a:cubicBezTo>
                    <a:pt x="21082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1082" y="0"/>
                    <a:pt x="20444" y="0"/>
                  </a:cubicBez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I am hugging my own dog."/>
            <p:cNvSpPr txBox="1"/>
            <p:nvPr/>
          </p:nvSpPr>
          <p:spPr>
            <a:xfrm>
              <a:off x="12700" y="1344938"/>
              <a:ext cx="66167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 am hugging my own dog.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0" cy="1127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57"/>
          <p:cNvSpPr/>
          <p:nvPr/>
        </p:nvSpPr>
        <p:spPr>
          <a:xfrm>
            <a:off x="5689600" y="355599"/>
            <a:ext cx="5143501" cy="343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6" name="Shape 58"/>
          <p:cNvSpPr txBox="1"/>
          <p:nvPr/>
        </p:nvSpPr>
        <p:spPr>
          <a:xfrm>
            <a:off x="5854700" y="507466"/>
            <a:ext cx="49403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play with a doll.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colombia15.png" descr="colombia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863600"/>
            <a:ext cx="6959600" cy="10439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Shape 269"/>
          <p:cNvGrpSpPr/>
          <p:nvPr/>
        </p:nvGrpSpPr>
        <p:grpSpPr>
          <a:xfrm>
            <a:off x="685800" y="838200"/>
            <a:ext cx="6642101" cy="3183335"/>
            <a:chOff x="0" y="0"/>
            <a:chExt cx="6642100" cy="3183334"/>
          </a:xfrm>
        </p:grpSpPr>
        <p:sp>
          <p:nvSpPr>
            <p:cNvPr id="389" name="Shape"/>
            <p:cNvSpPr/>
            <p:nvPr/>
          </p:nvSpPr>
          <p:spPr>
            <a:xfrm>
              <a:off x="0" y="-1"/>
              <a:ext cx="66421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18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518" y="7928"/>
                    <a:pt x="1156" y="7928"/>
                  </a:cubicBezTo>
                  <a:lnTo>
                    <a:pt x="10954" y="7928"/>
                  </a:lnTo>
                  <a:lnTo>
                    <a:pt x="13450" y="21600"/>
                  </a:lnTo>
                  <a:lnTo>
                    <a:pt x="11821" y="7928"/>
                  </a:lnTo>
                  <a:lnTo>
                    <a:pt x="20444" y="7928"/>
                  </a:lnTo>
                  <a:cubicBezTo>
                    <a:pt x="21082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1082" y="0"/>
                    <a:pt x="20444" y="0"/>
                  </a:cubicBez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Ñuka kikin allkuwara ugllariuni."/>
            <p:cNvSpPr txBox="1"/>
            <p:nvPr/>
          </p:nvSpPr>
          <p:spPr>
            <a:xfrm>
              <a:off x="12700" y="1344938"/>
              <a:ext cx="66167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 kikin allkuwara ugllariuni.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271"/>
          <p:cNvSpPr txBox="1"/>
          <p:nvPr/>
        </p:nvSpPr>
        <p:spPr>
          <a:xfrm>
            <a:off x="1358900" y="748766"/>
            <a:ext cx="87630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stand hugging my own sister on the forest path.</a:t>
            </a:r>
          </a:p>
        </p:txBody>
      </p:sp>
      <p:pic>
        <p:nvPicPr>
          <p:cNvPr id="394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274"/>
          <p:cNvSpPr txBox="1"/>
          <p:nvPr/>
        </p:nvSpPr>
        <p:spPr>
          <a:xfrm>
            <a:off x="1358900" y="545566"/>
            <a:ext cx="79248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ñañawara ugllarisha shayauni sacha ñambii.</a:t>
            </a:r>
          </a:p>
        </p:txBody>
      </p:sp>
      <p:pic>
        <p:nvPicPr>
          <p:cNvPr id="397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1" cy="1127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279"/>
          <p:cNvSpPr/>
          <p:nvPr/>
        </p:nvSpPr>
        <p:spPr>
          <a:xfrm>
            <a:off x="3619499" y="355600"/>
            <a:ext cx="7213601" cy="345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0" y="0"/>
                </a:moveTo>
                <a:cubicBezTo>
                  <a:pt x="434" y="0"/>
                  <a:pt x="0" y="907"/>
                  <a:pt x="0" y="2025"/>
                </a:cubicBezTo>
                <a:lnTo>
                  <a:pt x="0" y="3296"/>
                </a:lnTo>
                <a:cubicBezTo>
                  <a:pt x="0" y="4414"/>
                  <a:pt x="434" y="5321"/>
                  <a:pt x="970" y="5321"/>
                </a:cubicBezTo>
                <a:lnTo>
                  <a:pt x="9777" y="5321"/>
                </a:lnTo>
                <a:lnTo>
                  <a:pt x="6452" y="21600"/>
                </a:lnTo>
                <a:lnTo>
                  <a:pt x="10621" y="5321"/>
                </a:lnTo>
                <a:lnTo>
                  <a:pt x="20630" y="5321"/>
                </a:lnTo>
                <a:cubicBezTo>
                  <a:pt x="21166" y="5321"/>
                  <a:pt x="21600" y="4414"/>
                  <a:pt x="21600" y="3296"/>
                </a:cubicBezTo>
                <a:lnTo>
                  <a:pt x="21600" y="2025"/>
                </a:lnTo>
                <a:cubicBezTo>
                  <a:pt x="21600" y="907"/>
                  <a:pt x="21166" y="0"/>
                  <a:pt x="20630" y="0"/>
                </a:cubicBezTo>
                <a:lnTo>
                  <a:pt x="97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1" name="Shape 280"/>
          <p:cNvSpPr txBox="1"/>
          <p:nvPr/>
        </p:nvSpPr>
        <p:spPr>
          <a:xfrm>
            <a:off x="3683000" y="494766"/>
            <a:ext cx="70612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Ñukanchi (kikin) muñecawawa pugllaunchi.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1" cy="1127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284"/>
          <p:cNvSpPr/>
          <p:nvPr/>
        </p:nvSpPr>
        <p:spPr>
          <a:xfrm>
            <a:off x="4991099" y="355599"/>
            <a:ext cx="5842001" cy="3471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7" y="0"/>
                </a:moveTo>
                <a:cubicBezTo>
                  <a:pt x="536" y="0"/>
                  <a:pt x="0" y="902"/>
                  <a:pt x="0" y="2015"/>
                </a:cubicBezTo>
                <a:lnTo>
                  <a:pt x="0" y="3279"/>
                </a:lnTo>
                <a:cubicBezTo>
                  <a:pt x="0" y="4392"/>
                  <a:pt x="536" y="5294"/>
                  <a:pt x="1197" y="5294"/>
                </a:cubicBezTo>
                <a:lnTo>
                  <a:pt x="9086" y="5294"/>
                </a:lnTo>
                <a:lnTo>
                  <a:pt x="2583" y="21600"/>
                </a:lnTo>
                <a:lnTo>
                  <a:pt x="10250" y="5294"/>
                </a:lnTo>
                <a:lnTo>
                  <a:pt x="20403" y="5294"/>
                </a:lnTo>
                <a:cubicBezTo>
                  <a:pt x="21064" y="5294"/>
                  <a:pt x="21600" y="4392"/>
                  <a:pt x="21600" y="3279"/>
                </a:cubicBezTo>
                <a:lnTo>
                  <a:pt x="21600" y="2015"/>
                </a:lnTo>
                <a:cubicBezTo>
                  <a:pt x="21600" y="902"/>
                  <a:pt x="21064" y="0"/>
                  <a:pt x="20403" y="0"/>
                </a:cubicBezTo>
                <a:lnTo>
                  <a:pt x="119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5" name="Shape 285"/>
          <p:cNvSpPr txBox="1"/>
          <p:nvPr/>
        </p:nvSpPr>
        <p:spPr>
          <a:xfrm>
            <a:off x="5130800" y="507466"/>
            <a:ext cx="56515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are playing with our own doll.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287"/>
          <p:cNvSpPr txBox="1"/>
          <p:nvPr/>
        </p:nvSpPr>
        <p:spPr>
          <a:xfrm>
            <a:off x="1320171" y="2716608"/>
            <a:ext cx="9989198" cy="16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appended  to nouns ending in a vowel -wa may function as a possessive marker as follows:.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289"/>
          <p:cNvSpPr txBox="1"/>
          <p:nvPr/>
        </p:nvSpPr>
        <p:spPr>
          <a:xfrm>
            <a:off x="2451100" y="464470"/>
            <a:ext cx="8140700" cy="11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Ishki kachunguna upichinun (paywa waukiunawa warmiuna).</a:t>
            </a:r>
          </a:p>
        </p:txBody>
      </p:sp>
      <p:pic>
        <p:nvPicPr>
          <p:cNvPr id="410" name="drinking-masato-908678484263b73e6fd5c0617eedb691.tiff" descr="drinking-masato-908678484263b73e6fd5c0617eedb69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46990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291"/>
          <p:cNvSpPr/>
          <p:nvPr/>
        </p:nvSpPr>
        <p:spPr>
          <a:xfrm>
            <a:off x="254000" y="482600"/>
            <a:ext cx="7150100" cy="762000"/>
          </a:xfrm>
          <a:prstGeom prst="wedgeEllipseCallout">
            <a:avLst>
              <a:gd name="adj1" fmla="val -7371"/>
              <a:gd name="adj2" fmla="val 295556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12" name="Shape 292"/>
          <p:cNvSpPr txBox="1"/>
          <p:nvPr/>
        </p:nvSpPr>
        <p:spPr>
          <a:xfrm>
            <a:off x="1651000" y="621766"/>
            <a:ext cx="95504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my cousin’s husband.</a:t>
            </a:r>
          </a:p>
        </p:txBody>
      </p:sp>
      <p:pic>
        <p:nvPicPr>
          <p:cNvPr id="413" name="primawa kari-1.mov" descr="primawa kari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431800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295"/>
          <p:cNvSpPr txBox="1"/>
          <p:nvPr/>
        </p:nvSpPr>
        <p:spPr>
          <a:xfrm>
            <a:off x="2451100" y="464470"/>
            <a:ext cx="8140700" cy="11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Ishki kachunguna upichinun (paywa waukiunawa warmiuna).</a:t>
            </a:r>
          </a:p>
        </p:txBody>
      </p:sp>
      <p:pic>
        <p:nvPicPr>
          <p:cNvPr id="416" name="drinking-masato-908678484263b73e6fd5c0617eedb691.tiff" descr="drinking-masato-908678484263b73e6fd5c0617eedb69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46990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297"/>
          <p:cNvSpPr/>
          <p:nvPr/>
        </p:nvSpPr>
        <p:spPr>
          <a:xfrm>
            <a:off x="254000" y="482600"/>
            <a:ext cx="7150100" cy="762000"/>
          </a:xfrm>
          <a:prstGeom prst="wedgeEllipseCallout">
            <a:avLst>
              <a:gd name="adj1" fmla="val -7371"/>
              <a:gd name="adj2" fmla="val 295556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18" name="Shape 298"/>
          <p:cNvSpPr txBox="1"/>
          <p:nvPr/>
        </p:nvSpPr>
        <p:spPr>
          <a:xfrm>
            <a:off x="1651000" y="621766"/>
            <a:ext cx="95504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primawa kari pay.</a:t>
            </a:r>
          </a:p>
        </p:txBody>
      </p:sp>
      <p:pic>
        <p:nvPicPr>
          <p:cNvPr id="419" name="primawa kari-1.mov" descr="primawa kari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431800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301"/>
          <p:cNvSpPr txBox="1"/>
          <p:nvPr/>
        </p:nvSpPr>
        <p:spPr>
          <a:xfrm>
            <a:off x="762000" y="1586966"/>
            <a:ext cx="97663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following his mother.</a:t>
            </a:r>
          </a:p>
        </p:txBody>
      </p:sp>
      <p:pic>
        <p:nvPicPr>
          <p:cNvPr id="422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22456" y="27548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304"/>
          <p:cNvSpPr txBox="1"/>
          <p:nvPr/>
        </p:nvSpPr>
        <p:spPr>
          <a:xfrm>
            <a:off x="762000" y="1586966"/>
            <a:ext cx="97663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Paiwa mamara katiun.</a:t>
            </a:r>
          </a:p>
        </p:txBody>
      </p:sp>
      <p:pic>
        <p:nvPicPr>
          <p:cNvPr id="425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22456" y="27548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08dic_magap02.tiff" descr="08dic_magap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075" y="2667000"/>
            <a:ext cx="1000125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61"/>
          <p:cNvSpPr/>
          <p:nvPr/>
        </p:nvSpPr>
        <p:spPr>
          <a:xfrm>
            <a:off x="5689600" y="355599"/>
            <a:ext cx="5143501" cy="343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0" name="Shape 62"/>
          <p:cNvSpPr txBox="1"/>
          <p:nvPr/>
        </p:nvSpPr>
        <p:spPr>
          <a:xfrm>
            <a:off x="6070600" y="520166"/>
            <a:ext cx="38227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Gaunteswa apini.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307"/>
          <p:cNvSpPr txBox="1"/>
          <p:nvPr/>
        </p:nvSpPr>
        <p:spPr>
          <a:xfrm>
            <a:off x="812800" y="1256766"/>
            <a:ext cx="97409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Kai warmi paywa ushushiwa makira apisha yakui puriun.</a:t>
            </a:r>
          </a:p>
        </p:txBody>
      </p:sp>
      <p:pic>
        <p:nvPicPr>
          <p:cNvPr id="428" name="krisenhilfe.png" descr="krisenhilf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159" y="4013200"/>
            <a:ext cx="9171083" cy="613410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309"/>
          <p:cNvSpPr txBox="1"/>
          <p:nvPr/>
        </p:nvSpPr>
        <p:spPr>
          <a:xfrm>
            <a:off x="819796" y="1993365"/>
            <a:ext cx="827910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 puriun?   Paywa ushiwa puriun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312"/>
          <p:cNvSpPr txBox="1"/>
          <p:nvPr/>
        </p:nvSpPr>
        <p:spPr>
          <a:xfrm>
            <a:off x="876300" y="240765"/>
            <a:ext cx="6477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walking with his dog on the sand.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315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Paywa allkuwa puriun tsatsai.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317"/>
          <p:cNvSpPr txBox="1"/>
          <p:nvPr/>
        </p:nvSpPr>
        <p:spPr>
          <a:xfrm>
            <a:off x="1358900" y="748766"/>
            <a:ext cx="73152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Paywa ñañara ugllariun. </a:t>
            </a:r>
          </a:p>
        </p:txBody>
      </p:sp>
      <p:pic>
        <p:nvPicPr>
          <p:cNvPr id="438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320"/>
          <p:cNvSpPr txBox="1"/>
          <p:nvPr/>
        </p:nvSpPr>
        <p:spPr>
          <a:xfrm>
            <a:off x="1358900" y="748766"/>
            <a:ext cx="79248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She is hugging her sister.</a:t>
            </a:r>
          </a:p>
        </p:txBody>
      </p:sp>
      <p:pic>
        <p:nvPicPr>
          <p:cNvPr id="441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08dic_magap02.tiff" descr="08dic_magap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075" y="2667000"/>
            <a:ext cx="1000125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65"/>
          <p:cNvSpPr/>
          <p:nvPr/>
        </p:nvSpPr>
        <p:spPr>
          <a:xfrm>
            <a:off x="5689600" y="355599"/>
            <a:ext cx="7124701" cy="343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" y="0"/>
                </a:moveTo>
                <a:cubicBezTo>
                  <a:pt x="440" y="0"/>
                  <a:pt x="0" y="911"/>
                  <a:pt x="0" y="2035"/>
                </a:cubicBezTo>
                <a:lnTo>
                  <a:pt x="0" y="3950"/>
                </a:lnTo>
                <a:cubicBezTo>
                  <a:pt x="0" y="5074"/>
                  <a:pt x="440" y="5985"/>
                  <a:pt x="982" y="5985"/>
                </a:cubicBezTo>
                <a:lnTo>
                  <a:pt x="8484" y="5985"/>
                </a:lnTo>
                <a:lnTo>
                  <a:pt x="0" y="21600"/>
                </a:lnTo>
                <a:lnTo>
                  <a:pt x="9689" y="5985"/>
                </a:lnTo>
                <a:lnTo>
                  <a:pt x="20618" y="5985"/>
                </a:lnTo>
                <a:cubicBezTo>
                  <a:pt x="21160" y="5985"/>
                  <a:pt x="21600" y="5074"/>
                  <a:pt x="21600" y="3950"/>
                </a:cubicBezTo>
                <a:lnTo>
                  <a:pt x="21600" y="2035"/>
                </a:lnTo>
                <a:cubicBezTo>
                  <a:pt x="21600" y="911"/>
                  <a:pt x="21160" y="0"/>
                  <a:pt x="20618" y="0"/>
                </a:cubicBezTo>
                <a:lnTo>
                  <a:pt x="98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4" name="Shape 66"/>
          <p:cNvSpPr txBox="1"/>
          <p:nvPr/>
        </p:nvSpPr>
        <p:spPr>
          <a:xfrm>
            <a:off x="5905500" y="558266"/>
            <a:ext cx="6769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am grasping it with gloves.</a:t>
            </a:r>
          </a:p>
        </p:txBody>
      </p:sp>
      <p:sp>
        <p:nvSpPr>
          <p:cNvPr id="155" name="Shape 67"/>
          <p:cNvSpPr txBox="1"/>
          <p:nvPr/>
        </p:nvSpPr>
        <p:spPr>
          <a:xfrm>
            <a:off x="927100" y="685266"/>
            <a:ext cx="33909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apina = grasp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guantes = gloves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69"/>
          <p:cNvSpPr/>
          <p:nvPr/>
        </p:nvSpPr>
        <p:spPr>
          <a:xfrm>
            <a:off x="-215901" y="101599"/>
            <a:ext cx="8039102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59" y="0"/>
                </a:moveTo>
                <a:cubicBezTo>
                  <a:pt x="3153" y="0"/>
                  <a:pt x="3052" y="206"/>
                  <a:pt x="2958" y="534"/>
                </a:cubicBezTo>
                <a:lnTo>
                  <a:pt x="0" y="1723"/>
                </a:lnTo>
                <a:lnTo>
                  <a:pt x="2412" y="6397"/>
                </a:lnTo>
                <a:cubicBezTo>
                  <a:pt x="2398" y="6987"/>
                  <a:pt x="2389" y="7591"/>
                  <a:pt x="2389" y="8221"/>
                </a:cubicBezTo>
                <a:lnTo>
                  <a:pt x="2389" y="13379"/>
                </a:lnTo>
                <a:cubicBezTo>
                  <a:pt x="2389" y="17919"/>
                  <a:pt x="2778" y="21600"/>
                  <a:pt x="3259" y="21600"/>
                </a:cubicBezTo>
                <a:lnTo>
                  <a:pt x="20730" y="21600"/>
                </a:lnTo>
                <a:cubicBezTo>
                  <a:pt x="21210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210" y="0"/>
                  <a:pt x="20730" y="0"/>
                </a:cubicBezTo>
                <a:lnTo>
                  <a:pt x="325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8" name="Shape 70"/>
          <p:cNvSpPr txBox="1"/>
          <p:nvPr/>
        </p:nvSpPr>
        <p:spPr>
          <a:xfrm>
            <a:off x="8204200" y="-534"/>
            <a:ext cx="6007100" cy="130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sara = corn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panga = leaf 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maituna = to wrap</a:t>
            </a:r>
          </a:p>
        </p:txBody>
      </p:sp>
      <p:pic>
        <p:nvPicPr>
          <p:cNvPr id="159" name="OES_16683_es_Coloren_Colour-scr.png" descr="OES_16683_es_Coloren_Colour-sc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511300"/>
            <a:ext cx="10160000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72"/>
          <p:cNvSpPr/>
          <p:nvPr/>
        </p:nvSpPr>
        <p:spPr>
          <a:xfrm>
            <a:off x="4808933" y="1663700"/>
            <a:ext cx="5668568" cy="161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35" y="0"/>
                </a:moveTo>
                <a:cubicBezTo>
                  <a:pt x="2553" y="0"/>
                  <a:pt x="2001" y="1937"/>
                  <a:pt x="2001" y="4325"/>
                </a:cubicBezTo>
                <a:lnTo>
                  <a:pt x="2001" y="7039"/>
                </a:lnTo>
                <a:cubicBezTo>
                  <a:pt x="2001" y="9428"/>
                  <a:pt x="2553" y="11365"/>
                  <a:pt x="3235" y="11365"/>
                </a:cubicBezTo>
                <a:lnTo>
                  <a:pt x="6421" y="11365"/>
                </a:lnTo>
                <a:lnTo>
                  <a:pt x="0" y="21600"/>
                </a:lnTo>
                <a:lnTo>
                  <a:pt x="9181" y="11365"/>
                </a:lnTo>
                <a:lnTo>
                  <a:pt x="20366" y="11365"/>
                </a:lnTo>
                <a:cubicBezTo>
                  <a:pt x="21048" y="11365"/>
                  <a:pt x="21600" y="9428"/>
                  <a:pt x="21600" y="7039"/>
                </a:cubicBezTo>
                <a:lnTo>
                  <a:pt x="21600" y="4325"/>
                </a:lnTo>
                <a:cubicBezTo>
                  <a:pt x="21600" y="1937"/>
                  <a:pt x="21048" y="0"/>
                  <a:pt x="20366" y="0"/>
                </a:cubicBezTo>
                <a:lnTo>
                  <a:pt x="323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1" name="Shape 73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62" name="Shape 74"/>
          <p:cNvSpPr txBox="1"/>
          <p:nvPr/>
        </p:nvSpPr>
        <p:spPr>
          <a:xfrm>
            <a:off x="6362700" y="17901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a corn leaf.   </a:t>
            </a:r>
          </a:p>
        </p:txBody>
      </p:sp>
      <p:sp>
        <p:nvSpPr>
          <p:cNvPr id="163" name="Shape 75"/>
          <p:cNvSpPr txBox="1"/>
          <p:nvPr/>
        </p:nvSpPr>
        <p:spPr>
          <a:xfrm>
            <a:off x="889000" y="329665"/>
            <a:ext cx="6464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leaf are your wrapping (it) with?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77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6" name="Shape 78"/>
          <p:cNvSpPr txBox="1"/>
          <p:nvPr/>
        </p:nvSpPr>
        <p:spPr>
          <a:xfrm>
            <a:off x="7175500" y="-76734"/>
            <a:ext cx="6007100" cy="130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sara = corn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panga = leaf 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maituna = to wrap</a:t>
            </a:r>
          </a:p>
        </p:txBody>
      </p:sp>
      <p:pic>
        <p:nvPicPr>
          <p:cNvPr id="167" name="OES_16683_es_Coloren_Colour-scr.png" descr="OES_16683_es_Coloren_Colour-sc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511300"/>
            <a:ext cx="10160000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80"/>
          <p:cNvSpPr/>
          <p:nvPr/>
        </p:nvSpPr>
        <p:spPr>
          <a:xfrm>
            <a:off x="4808933" y="1663700"/>
            <a:ext cx="5668568" cy="161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35" y="0"/>
                </a:moveTo>
                <a:cubicBezTo>
                  <a:pt x="2553" y="0"/>
                  <a:pt x="2001" y="1937"/>
                  <a:pt x="2001" y="4325"/>
                </a:cubicBezTo>
                <a:lnTo>
                  <a:pt x="2001" y="7039"/>
                </a:lnTo>
                <a:cubicBezTo>
                  <a:pt x="2001" y="9428"/>
                  <a:pt x="2553" y="11365"/>
                  <a:pt x="3235" y="11365"/>
                </a:cubicBezTo>
                <a:lnTo>
                  <a:pt x="6421" y="11365"/>
                </a:lnTo>
                <a:lnTo>
                  <a:pt x="0" y="21600"/>
                </a:lnTo>
                <a:lnTo>
                  <a:pt x="9181" y="11365"/>
                </a:lnTo>
                <a:lnTo>
                  <a:pt x="20366" y="11365"/>
                </a:lnTo>
                <a:cubicBezTo>
                  <a:pt x="21048" y="11365"/>
                  <a:pt x="21600" y="9428"/>
                  <a:pt x="21600" y="7039"/>
                </a:cubicBezTo>
                <a:lnTo>
                  <a:pt x="21600" y="4325"/>
                </a:lnTo>
                <a:cubicBezTo>
                  <a:pt x="21600" y="1937"/>
                  <a:pt x="21048" y="0"/>
                  <a:pt x="20366" y="0"/>
                </a:cubicBezTo>
                <a:lnTo>
                  <a:pt x="323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9" name="Shape 81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70" name="Shape 82"/>
          <p:cNvSpPr txBox="1"/>
          <p:nvPr/>
        </p:nvSpPr>
        <p:spPr>
          <a:xfrm>
            <a:off x="6362700" y="17901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171" name="Shape 83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pangawa maitungui?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