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b="def" i="def"/>
      <a:tcStyle>
        <a:tcBdr/>
        <a:fill>
          <a:solidFill>
            <a:srgbClr val="E6EAF4"/>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b="def" i="def"/>
      <a:tcStyle>
        <a:tcBdr/>
        <a:fill>
          <a:solidFill>
            <a:srgbClr val="F8F4E7"/>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b="def" i="def"/>
      <a:tcStyle>
        <a:tcBdr/>
        <a:fill>
          <a:solidFill>
            <a:srgbClr val="EBE8EF"/>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Gill Sans"/>
          <a:ea typeface="Gill Sans"/>
          <a:cs typeface="Gill San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Gill Sans"/>
          <a:ea typeface="Gill Sans"/>
          <a:cs typeface="Gill Sans"/>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Gill Sans"/>
          <a:ea typeface="Gill Sans"/>
          <a:cs typeface="Gill Sans"/>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Gill Sans"/>
          <a:ea typeface="Gill Sans"/>
          <a:cs typeface="Gill San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Gill Sans"/>
          <a:ea typeface="Gill Sans"/>
          <a:cs typeface="Gill San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Gill Sans"/>
          <a:ea typeface="Gill Sans"/>
          <a:cs typeface="Gill Sans"/>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Gill Sans"/>
          <a:ea typeface="Gill Sans"/>
          <a:cs typeface="Gill San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4" name="Shape 144"/>
          <p:cNvSpPr/>
          <p:nvPr>
            <p:ph type="sldImg"/>
          </p:nvPr>
        </p:nvSpPr>
        <p:spPr>
          <a:xfrm>
            <a:off x="1143000" y="685800"/>
            <a:ext cx="4572000" cy="3429000"/>
          </a:xfrm>
          <a:prstGeom prst="rect">
            <a:avLst/>
          </a:prstGeom>
        </p:spPr>
        <p:txBody>
          <a:bodyPr/>
          <a:lstStyle/>
          <a:p>
            <a:pPr/>
          </a:p>
        </p:txBody>
      </p:sp>
      <p:sp>
        <p:nvSpPr>
          <p:cNvPr id="145" name="Shape 14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2200">
        <a:latin typeface="+mn-lt"/>
        <a:ea typeface="+mn-ea"/>
        <a:cs typeface="+mn-cs"/>
        <a:sym typeface="Lucida Grande"/>
      </a:defRPr>
    </a:lvl1pPr>
    <a:lvl2pPr indent="228600" defTabSz="584200" latinLnBrk="0">
      <a:defRPr sz="2200">
        <a:latin typeface="+mn-lt"/>
        <a:ea typeface="+mn-ea"/>
        <a:cs typeface="+mn-cs"/>
        <a:sym typeface="Lucida Grande"/>
      </a:defRPr>
    </a:lvl2pPr>
    <a:lvl3pPr indent="457200" defTabSz="584200" latinLnBrk="0">
      <a:defRPr sz="2200">
        <a:latin typeface="+mn-lt"/>
        <a:ea typeface="+mn-ea"/>
        <a:cs typeface="+mn-cs"/>
        <a:sym typeface="Lucida Grande"/>
      </a:defRPr>
    </a:lvl3pPr>
    <a:lvl4pPr indent="685800" defTabSz="584200" latinLnBrk="0">
      <a:defRPr sz="2200">
        <a:latin typeface="+mn-lt"/>
        <a:ea typeface="+mn-ea"/>
        <a:cs typeface="+mn-cs"/>
        <a:sym typeface="Lucida Grande"/>
      </a:defRPr>
    </a:lvl4pPr>
    <a:lvl5pPr indent="914400" defTabSz="584200" latinLnBrk="0">
      <a:defRPr sz="2200">
        <a:latin typeface="+mn-lt"/>
        <a:ea typeface="+mn-ea"/>
        <a:cs typeface="+mn-cs"/>
        <a:sym typeface="Lucida Grande"/>
      </a:defRPr>
    </a:lvl5pPr>
    <a:lvl6pPr indent="1143000" defTabSz="584200" latinLnBrk="0">
      <a:defRPr sz="2200">
        <a:latin typeface="+mn-lt"/>
        <a:ea typeface="+mn-ea"/>
        <a:cs typeface="+mn-cs"/>
        <a:sym typeface="Lucida Grande"/>
      </a:defRPr>
    </a:lvl6pPr>
    <a:lvl7pPr indent="1371600" defTabSz="584200" latinLnBrk="0">
      <a:defRPr sz="2200">
        <a:latin typeface="+mn-lt"/>
        <a:ea typeface="+mn-ea"/>
        <a:cs typeface="+mn-cs"/>
        <a:sym typeface="Lucida Grande"/>
      </a:defRPr>
    </a:lvl7pPr>
    <a:lvl8pPr indent="1600200" defTabSz="584200" latinLnBrk="0">
      <a:defRPr sz="2200">
        <a:latin typeface="+mn-lt"/>
        <a:ea typeface="+mn-ea"/>
        <a:cs typeface="+mn-cs"/>
        <a:sym typeface="Lucida Grande"/>
      </a:defRPr>
    </a:lvl8pPr>
    <a:lvl9pPr indent="1828800" defTabSz="584200" latinLnBrk="0">
      <a:defRPr sz="2200">
        <a:latin typeface="+mn-lt"/>
        <a:ea typeface="+mn-ea"/>
        <a:cs typeface="+mn-cs"/>
        <a:sym typeface="Lucida Grand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normAutofit fontScale="100000" lnSpcReduction="0"/>
          </a:bodyPr>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87" name="Image"/>
          <p:cNvSpPr/>
          <p:nvPr>
            <p:ph type="pic" sz="half" idx="13"/>
          </p:nvPr>
        </p:nvSpPr>
        <p:spPr>
          <a:xfrm>
            <a:off x="7124700" y="1612900"/>
            <a:ext cx="4216400" cy="6328742"/>
          </a:xfrm>
          <a:prstGeom prst="rect">
            <a:avLst/>
          </a:prstGeom>
        </p:spPr>
        <p:txBody>
          <a:bodyPr lIns="91439" tIns="45719" rIns="91439" bIns="45719" anchor="t">
            <a:noAutofit/>
          </a:bodyPr>
          <a:lstStyle/>
          <a:p>
            <a:pPr/>
          </a:p>
        </p:txBody>
      </p:sp>
      <p:sp>
        <p:nvSpPr>
          <p:cNvPr id="88" name="Title Text"/>
          <p:cNvSpPr txBox="1"/>
          <p:nvPr>
            <p:ph type="title"/>
          </p:nvPr>
        </p:nvSpPr>
        <p:spPr>
          <a:xfrm>
            <a:off x="635000" y="1409700"/>
            <a:ext cx="5867400" cy="3302000"/>
          </a:xfrm>
          <a:prstGeom prst="rect">
            <a:avLst/>
          </a:prstGeom>
        </p:spPr>
        <p:txBody>
          <a:bodyPr anchor="b">
            <a:normAutofit fontScale="100000" lnSpcReduction="0"/>
          </a:bodyPr>
          <a:lstStyle>
            <a:lvl1pPr>
              <a:defRPr sz="7000"/>
            </a:lvl1pPr>
          </a:lstStyle>
          <a:p>
            <a:pPr/>
            <a:r>
              <a:t>Title Text</a:t>
            </a:r>
          </a:p>
        </p:txBody>
      </p:sp>
      <p:sp>
        <p:nvSpPr>
          <p:cNvPr id="89" name="Body Level One…"/>
          <p:cNvSpPr txBox="1"/>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a:r>
              <a:t>Body Level One</a:t>
            </a:r>
          </a:p>
          <a:p>
            <a:pPr lvl="1"/>
            <a:r>
              <a:t>Body Level Two</a:t>
            </a:r>
          </a:p>
          <a:p>
            <a:pPr lvl="2"/>
            <a:r>
              <a:t>Body Level Three</a:t>
            </a:r>
          </a:p>
          <a:p>
            <a:pPr lvl="3"/>
            <a:r>
              <a:t>Body Level Four</a:t>
            </a:r>
          </a:p>
          <a:p>
            <a:pPr lvl="4"/>
            <a:r>
              <a:t>Body Level Five</a:t>
            </a:r>
          </a:p>
        </p:txBody>
      </p:sp>
      <p:sp>
        <p:nvSpPr>
          <p:cNvPr id="9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Reflection">
    <p:spTree>
      <p:nvGrpSpPr>
        <p:cNvPr id="1" name=""/>
        <p:cNvGrpSpPr/>
        <p:nvPr/>
      </p:nvGrpSpPr>
      <p:grpSpPr>
        <a:xfrm>
          <a:off x="0" y="0"/>
          <a:ext cx="0" cy="0"/>
          <a:chOff x="0" y="0"/>
          <a:chExt cx="0" cy="0"/>
        </a:xfrm>
      </p:grpSpPr>
      <p:sp>
        <p:nvSpPr>
          <p:cNvPr id="97" name="Image"/>
          <p:cNvSpPr/>
          <p:nvPr>
            <p:ph type="pic" sz="half" idx="13"/>
          </p:nvPr>
        </p:nvSpPr>
        <p:spPr>
          <a:xfrm>
            <a:off x="7124700" y="1612900"/>
            <a:ext cx="4216400" cy="6328742"/>
          </a:xfrm>
          <a:prstGeom prst="rect">
            <a:avLst/>
          </a:prstGeom>
          <a:effectLst>
            <a:reflection blurRad="0" stA="50000" stPos="0" endA="0" endPos="40000" dist="0" dir="5400000" fadeDir="5400000" sx="100000" sy="-100000" kx="0" ky="0" algn="bl" rotWithShape="0"/>
          </a:effectLst>
        </p:spPr>
        <p:txBody>
          <a:bodyPr lIns="91439" tIns="45719" rIns="91439" bIns="45719" anchor="t">
            <a:noAutofit/>
          </a:bodyPr>
          <a:lstStyle/>
          <a:p>
            <a:pPr/>
          </a:p>
        </p:txBody>
      </p:sp>
      <p:sp>
        <p:nvSpPr>
          <p:cNvPr id="98" name="Title Text"/>
          <p:cNvSpPr txBox="1"/>
          <p:nvPr>
            <p:ph type="title"/>
          </p:nvPr>
        </p:nvSpPr>
        <p:spPr>
          <a:xfrm>
            <a:off x="635000" y="1409700"/>
            <a:ext cx="5867400" cy="3302000"/>
          </a:xfrm>
          <a:prstGeom prst="rect">
            <a:avLst/>
          </a:prstGeom>
        </p:spPr>
        <p:txBody>
          <a:bodyPr anchor="b">
            <a:normAutofit fontScale="100000" lnSpcReduction="0"/>
          </a:bodyPr>
          <a:lstStyle>
            <a:lvl1pPr>
              <a:defRPr sz="7000"/>
            </a:lvl1pPr>
          </a:lstStyle>
          <a:p>
            <a:pPr/>
            <a:r>
              <a:t>Title Text</a:t>
            </a:r>
          </a:p>
        </p:txBody>
      </p:sp>
      <p:sp>
        <p:nvSpPr>
          <p:cNvPr id="99" name="Body Level One…"/>
          <p:cNvSpPr txBox="1"/>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a:r>
              <a:t>Body Level One</a:t>
            </a:r>
          </a:p>
          <a:p>
            <a:pPr lvl="1"/>
            <a:r>
              <a:t>Body Level Two</a:t>
            </a:r>
          </a:p>
          <a:p>
            <a:pPr lvl="2"/>
            <a:r>
              <a:t>Body Level Three</a:t>
            </a:r>
          </a:p>
          <a:p>
            <a:pPr lvl="3"/>
            <a:r>
              <a:t>Body Level Four</a:t>
            </a:r>
          </a:p>
          <a:p>
            <a:pPr lvl="4"/>
            <a:r>
              <a:t>Body Level Five</a:t>
            </a:r>
          </a:p>
        </p:txBody>
      </p:sp>
      <p:sp>
        <p:nvSpPr>
          <p:cNvPr id="1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107" name="Image"/>
          <p:cNvSpPr/>
          <p:nvPr>
            <p:ph type="pic" sz="quarter" idx="13"/>
          </p:nvPr>
        </p:nvSpPr>
        <p:spPr>
          <a:xfrm>
            <a:off x="7175500" y="2540000"/>
            <a:ext cx="4102100" cy="6157180"/>
          </a:xfrm>
          <a:prstGeom prst="rect">
            <a:avLst/>
          </a:prstGeom>
        </p:spPr>
        <p:txBody>
          <a:bodyPr lIns="91439" tIns="45719" rIns="91439" bIns="45719" anchor="t">
            <a:noAutofit/>
          </a:bodyPr>
          <a:lstStyle/>
          <a:p>
            <a:pPr/>
          </a:p>
        </p:txBody>
      </p:sp>
      <p:sp>
        <p:nvSpPr>
          <p:cNvPr id="108" name="Title Text"/>
          <p:cNvSpPr txBox="1"/>
          <p:nvPr>
            <p:ph type="title"/>
          </p:nvPr>
        </p:nvSpPr>
        <p:spPr>
          <a:xfrm>
            <a:off x="1270000" y="254000"/>
            <a:ext cx="10464800" cy="2438400"/>
          </a:xfrm>
          <a:prstGeom prst="rect">
            <a:avLst/>
          </a:prstGeom>
        </p:spPr>
        <p:txBody>
          <a:bodyPr>
            <a:normAutofit fontScale="100000" lnSpcReduction="0"/>
          </a:bodyPr>
          <a:lstStyle/>
          <a:p>
            <a:pPr/>
            <a:r>
              <a:t>Title Text</a:t>
            </a:r>
          </a:p>
        </p:txBody>
      </p:sp>
      <p:sp>
        <p:nvSpPr>
          <p:cNvPr id="109" name="Body Level One…"/>
          <p:cNvSpPr txBox="1"/>
          <p:nvPr>
            <p:ph type="body" sz="half"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Left">
    <p:spTree>
      <p:nvGrpSpPr>
        <p:cNvPr id="1" name=""/>
        <p:cNvGrpSpPr/>
        <p:nvPr/>
      </p:nvGrpSpPr>
      <p:grpSpPr>
        <a:xfrm>
          <a:off x="0" y="0"/>
          <a:ext cx="0" cy="0"/>
          <a:chOff x="0" y="0"/>
          <a:chExt cx="0" cy="0"/>
        </a:xfrm>
      </p:grpSpPr>
      <p:sp>
        <p:nvSpPr>
          <p:cNvPr id="117" name="Title Text"/>
          <p:cNvSpPr txBox="1"/>
          <p:nvPr>
            <p:ph type="title"/>
          </p:nvPr>
        </p:nvSpPr>
        <p:spPr>
          <a:xfrm>
            <a:off x="1270000" y="254000"/>
            <a:ext cx="10464800" cy="2438400"/>
          </a:xfrm>
          <a:prstGeom prst="rect">
            <a:avLst/>
          </a:prstGeom>
        </p:spPr>
        <p:txBody>
          <a:bodyPr>
            <a:normAutofit fontScale="100000" lnSpcReduction="0"/>
          </a:bodyPr>
          <a:lstStyle/>
          <a:p>
            <a:pPr/>
            <a:r>
              <a:t>Title Text</a:t>
            </a:r>
          </a:p>
        </p:txBody>
      </p:sp>
      <p:sp>
        <p:nvSpPr>
          <p:cNvPr id="118" name="Body Level One…"/>
          <p:cNvSpPr txBox="1"/>
          <p:nvPr>
            <p:ph type="body" sz="half"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Right">
    <p:spTree>
      <p:nvGrpSpPr>
        <p:cNvPr id="1" name=""/>
        <p:cNvGrpSpPr/>
        <p:nvPr/>
      </p:nvGrpSpPr>
      <p:grpSpPr>
        <a:xfrm>
          <a:off x="0" y="0"/>
          <a:ext cx="0" cy="0"/>
          <a:chOff x="0" y="0"/>
          <a:chExt cx="0" cy="0"/>
        </a:xfrm>
      </p:grpSpPr>
      <p:sp>
        <p:nvSpPr>
          <p:cNvPr id="126" name="Title Text"/>
          <p:cNvSpPr txBox="1"/>
          <p:nvPr>
            <p:ph type="title"/>
          </p:nvPr>
        </p:nvSpPr>
        <p:spPr>
          <a:xfrm>
            <a:off x="1270000" y="254000"/>
            <a:ext cx="10464800" cy="2438400"/>
          </a:xfrm>
          <a:prstGeom prst="rect">
            <a:avLst/>
          </a:prstGeom>
        </p:spPr>
        <p:txBody>
          <a:bodyPr>
            <a:normAutofit fontScale="100000" lnSpcReduction="0"/>
          </a:bodyPr>
          <a:lstStyle/>
          <a:p>
            <a:pPr/>
            <a:r>
              <a:t>Title Text</a:t>
            </a:r>
          </a:p>
        </p:txBody>
      </p:sp>
      <p:sp>
        <p:nvSpPr>
          <p:cNvPr id="127" name="Body Level One…"/>
          <p:cNvSpPr txBox="1"/>
          <p:nvPr>
            <p:ph type="body" sz="quarter" idx="1"/>
          </p:nvPr>
        </p:nvSpPr>
        <p:spPr>
          <a:xfrm>
            <a:off x="7772400" y="2768600"/>
            <a:ext cx="39624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135" name="Image"/>
          <p:cNvSpPr/>
          <p:nvPr>
            <p:ph type="pic" sz="half" idx="13"/>
          </p:nvPr>
        </p:nvSpPr>
        <p:spPr>
          <a:xfrm>
            <a:off x="7124700" y="1612900"/>
            <a:ext cx="4216400" cy="6328742"/>
          </a:xfrm>
          <a:prstGeom prst="rect">
            <a:avLst/>
          </a:prstGeom>
        </p:spPr>
        <p:txBody>
          <a:bodyPr lIns="91439" tIns="45719" rIns="91439" bIns="45719" anchor="t">
            <a:noAutofit/>
          </a:bodyPr>
          <a:lstStyle/>
          <a:p>
            <a:pPr/>
          </a:p>
        </p:txBody>
      </p:sp>
      <p:sp>
        <p:nvSpPr>
          <p:cNvPr id="136" name="Title Text"/>
          <p:cNvSpPr txBox="1"/>
          <p:nvPr>
            <p:ph type="title"/>
          </p:nvPr>
        </p:nvSpPr>
        <p:spPr>
          <a:xfrm>
            <a:off x="635000" y="1409700"/>
            <a:ext cx="5867400" cy="3302000"/>
          </a:xfrm>
          <a:prstGeom prst="rect">
            <a:avLst/>
          </a:prstGeom>
        </p:spPr>
        <p:txBody>
          <a:bodyPr anchor="b">
            <a:normAutofit fontScale="100000" lnSpcReduction="0"/>
          </a:bodyPr>
          <a:lstStyle>
            <a:lvl1pPr>
              <a:defRPr sz="7000"/>
            </a:lvl1pPr>
          </a:lstStyle>
          <a:p>
            <a:pPr/>
            <a:r>
              <a:t>Title Text</a:t>
            </a:r>
          </a:p>
        </p:txBody>
      </p:sp>
      <p:sp>
        <p:nvSpPr>
          <p:cNvPr id="137" name="Body Level One…"/>
          <p:cNvSpPr txBox="1"/>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a:r>
              <a:t>Body Level One</a:t>
            </a:r>
          </a:p>
          <a:p>
            <a:pPr lvl="1"/>
            <a:r>
              <a:t>Body Level Two</a:t>
            </a:r>
          </a:p>
          <a:p>
            <a:pPr lvl="2"/>
            <a:r>
              <a:t>Body Level Three</a:t>
            </a:r>
          </a:p>
          <a:p>
            <a:pPr lvl="3"/>
            <a:r>
              <a:t>Body Level Four</a:t>
            </a:r>
          </a:p>
          <a:p>
            <a:pPr lvl="4"/>
            <a:r>
              <a:t>Body Level Five</a:t>
            </a:r>
          </a:p>
        </p:txBody>
      </p:sp>
      <p:sp>
        <p:nvSpPr>
          <p:cNvPr id="13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20" name="Title Text"/>
          <p:cNvSpPr txBox="1"/>
          <p:nvPr>
            <p:ph type="title"/>
          </p:nvPr>
        </p:nvSpPr>
        <p:spPr>
          <a:xfrm>
            <a:off x="1270000" y="254000"/>
            <a:ext cx="10464800" cy="2438400"/>
          </a:xfrm>
          <a:prstGeom prst="rect">
            <a:avLst/>
          </a:prstGeom>
        </p:spPr>
        <p:txBody>
          <a:bodyPr>
            <a:normAutofit fontScale="100000" lnSpcReduction="0"/>
          </a:bodyPr>
          <a:lstStyle/>
          <a:p>
            <a:pPr/>
            <a:r>
              <a:t>Title Text</a:t>
            </a:r>
          </a:p>
        </p:txBody>
      </p:sp>
      <p:sp>
        <p:nvSpPr>
          <p:cNvPr id="21" name="Body Level One…"/>
          <p:cNvSpPr txBox="1"/>
          <p:nvPr>
            <p:ph type="body" idx="1"/>
          </p:nvPr>
        </p:nvSpPr>
        <p:spPr>
          <a:xfrm>
            <a:off x="1270000" y="2768600"/>
            <a:ext cx="10464800" cy="5715000"/>
          </a:xfrm>
          <a:prstGeom prst="rect">
            <a:avLst/>
          </a:prstGeom>
        </p:spPr>
        <p:txBody>
          <a:bodyPr/>
          <a:lstStyle>
            <a:lvl1pPr>
              <a:spcBef>
                <a:spcPts val="2400"/>
              </a:spcBef>
            </a:lvl1pPr>
            <a:lvl2pPr>
              <a:spcBef>
                <a:spcPts val="2400"/>
              </a:spcBef>
            </a:lvl2pPr>
            <a:lvl3pPr>
              <a:spcBef>
                <a:spcPts val="2400"/>
              </a:spcBef>
            </a:lvl3pPr>
            <a:lvl4pPr>
              <a:spcBef>
                <a:spcPts val="2400"/>
              </a:spcBef>
            </a:lvl4pPr>
            <a:lvl5pPr>
              <a:spcBef>
                <a:spcPts val="2400"/>
              </a:spcBef>
            </a:lvl5p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2 Column">
    <p:spTree>
      <p:nvGrpSpPr>
        <p:cNvPr id="1" name=""/>
        <p:cNvGrpSpPr/>
        <p:nvPr/>
      </p:nvGrpSpPr>
      <p:grpSpPr>
        <a:xfrm>
          <a:off x="0" y="0"/>
          <a:ext cx="0" cy="0"/>
          <a:chOff x="0" y="0"/>
          <a:chExt cx="0" cy="0"/>
        </a:xfrm>
      </p:grpSpPr>
      <p:sp>
        <p:nvSpPr>
          <p:cNvPr id="29" name="Title Text"/>
          <p:cNvSpPr txBox="1"/>
          <p:nvPr>
            <p:ph type="title"/>
          </p:nvPr>
        </p:nvSpPr>
        <p:spPr>
          <a:xfrm>
            <a:off x="1270000" y="254000"/>
            <a:ext cx="10464800" cy="2438400"/>
          </a:xfrm>
          <a:prstGeom prst="rect">
            <a:avLst/>
          </a:prstGeom>
        </p:spPr>
        <p:txBody>
          <a:bodyPr>
            <a:normAutofit fontScale="100000" lnSpcReduction="0"/>
          </a:bodyPr>
          <a:lstStyle/>
          <a:p>
            <a:pPr/>
            <a:r>
              <a:t>Title Text</a:t>
            </a:r>
          </a:p>
        </p:txBody>
      </p:sp>
      <p:sp>
        <p:nvSpPr>
          <p:cNvPr id="30" name="Body Level One…"/>
          <p:cNvSpPr txBox="1"/>
          <p:nvPr>
            <p:ph type="body" idx="1"/>
          </p:nvPr>
        </p:nvSpPr>
        <p:spPr>
          <a:xfrm>
            <a:off x="1270000" y="2768600"/>
            <a:ext cx="10464800" cy="5715000"/>
          </a:xfrm>
          <a:prstGeom prst="rect">
            <a:avLst/>
          </a:prstGeom>
        </p:spPr>
        <p:txBody>
          <a:bodyPr numCol="2" spcCol="523240" anchor="t"/>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38"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53" name="Title Text"/>
          <p:cNvSpPr txBox="1"/>
          <p:nvPr>
            <p:ph type="title"/>
          </p:nvPr>
        </p:nvSpPr>
        <p:spPr>
          <a:xfrm>
            <a:off x="1270000" y="254000"/>
            <a:ext cx="10464800" cy="2438400"/>
          </a:xfrm>
          <a:prstGeom prst="rect">
            <a:avLst/>
          </a:prstGeom>
        </p:spPr>
        <p:txBody>
          <a:bodyPr>
            <a:normAutofit fontScale="100000" lnSpcReduction="0"/>
          </a:bodyPr>
          <a:lstStyle/>
          <a:p>
            <a:pPr/>
            <a:r>
              <a:t>Title Text</a:t>
            </a:r>
          </a:p>
        </p:txBody>
      </p:sp>
      <p:sp>
        <p:nvSpPr>
          <p:cNvPr id="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61" name="Title Text"/>
          <p:cNvSpPr txBox="1"/>
          <p:nvPr>
            <p:ph type="title"/>
          </p:nvPr>
        </p:nvSpPr>
        <p:spPr>
          <a:xfrm>
            <a:off x="1270000" y="2971800"/>
            <a:ext cx="10464800" cy="3810000"/>
          </a:xfrm>
          <a:prstGeom prst="rect">
            <a:avLst/>
          </a:prstGeom>
        </p:spPr>
        <p:txBody>
          <a:bodyPr>
            <a:normAutofit fontScale="100000" lnSpcReduction="0"/>
          </a:bodyPr>
          <a:lstStyle/>
          <a:p>
            <a:pPr/>
            <a:r>
              <a:t>Title Text</a:t>
            </a: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69" name="Image"/>
          <p:cNvSpPr/>
          <p:nvPr>
            <p:ph type="pic" sz="half" idx="13"/>
          </p:nvPr>
        </p:nvSpPr>
        <p:spPr>
          <a:xfrm>
            <a:off x="2438400" y="1638300"/>
            <a:ext cx="8128000" cy="5042207"/>
          </a:xfrm>
          <a:prstGeom prst="rect">
            <a:avLst/>
          </a:prstGeom>
        </p:spPr>
        <p:txBody>
          <a:bodyPr lIns="91439" tIns="45719" rIns="91439" bIns="45719" anchor="t">
            <a:noAutofit/>
          </a:bodyPr>
          <a:lstStyle/>
          <a:p>
            <a:pPr/>
          </a:p>
        </p:txBody>
      </p:sp>
      <p:sp>
        <p:nvSpPr>
          <p:cNvPr id="70" name="Title Text"/>
          <p:cNvSpPr txBox="1"/>
          <p:nvPr>
            <p:ph type="title"/>
          </p:nvPr>
        </p:nvSpPr>
        <p:spPr>
          <a:xfrm>
            <a:off x="1270000" y="7366000"/>
            <a:ext cx="10464800" cy="1701800"/>
          </a:xfrm>
          <a:prstGeom prst="rect">
            <a:avLst/>
          </a:prstGeom>
        </p:spPr>
        <p:txBody>
          <a:bodyPr>
            <a:normAutofit fontScale="100000" lnSpcReduction="0"/>
          </a:bodyPr>
          <a:lstStyle/>
          <a:p>
            <a:pPr/>
            <a:r>
              <a:t>Title Text</a:t>
            </a:r>
          </a:p>
        </p:txBody>
      </p:sp>
      <p:sp>
        <p:nvSpPr>
          <p:cNvPr id="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Reflection">
    <p:spTree>
      <p:nvGrpSpPr>
        <p:cNvPr id="1" name=""/>
        <p:cNvGrpSpPr/>
        <p:nvPr/>
      </p:nvGrpSpPr>
      <p:grpSpPr>
        <a:xfrm>
          <a:off x="0" y="0"/>
          <a:ext cx="0" cy="0"/>
          <a:chOff x="0" y="0"/>
          <a:chExt cx="0" cy="0"/>
        </a:xfrm>
      </p:grpSpPr>
      <p:sp>
        <p:nvSpPr>
          <p:cNvPr id="78" name="Image"/>
          <p:cNvSpPr/>
          <p:nvPr>
            <p:ph type="pic" sz="half" idx="13"/>
          </p:nvPr>
        </p:nvSpPr>
        <p:spPr>
          <a:xfrm>
            <a:off x="2438400" y="1638300"/>
            <a:ext cx="8128000" cy="5042207"/>
          </a:xfrm>
          <a:prstGeom prst="rect">
            <a:avLst/>
          </a:prstGeom>
          <a:effectLst>
            <a:reflection blurRad="0" stA="50000" stPos="0" endA="0" endPos="40000" dist="0" dir="5400000" fadeDir="5400000" sx="100000" sy="-100000" kx="0" ky="0" algn="bl" rotWithShape="0"/>
          </a:effectLst>
        </p:spPr>
        <p:txBody>
          <a:bodyPr lIns="91439" tIns="45719" rIns="91439" bIns="45719" anchor="t">
            <a:noAutofit/>
          </a:bodyPr>
          <a:lstStyle/>
          <a:p>
            <a:pPr/>
          </a:p>
        </p:txBody>
      </p:sp>
      <p:sp>
        <p:nvSpPr>
          <p:cNvPr id="79" name="Title Text"/>
          <p:cNvSpPr txBox="1"/>
          <p:nvPr>
            <p:ph type="title"/>
          </p:nvPr>
        </p:nvSpPr>
        <p:spPr>
          <a:xfrm>
            <a:off x="1270000" y="7366000"/>
            <a:ext cx="10464800" cy="1701800"/>
          </a:xfrm>
          <a:prstGeom prst="rect">
            <a:avLst/>
          </a:prstGeom>
        </p:spPr>
        <p:txBody>
          <a:bodyPr>
            <a:normAutofit fontScale="100000" lnSpcReduction="0"/>
          </a:bodyPr>
          <a:lstStyle/>
          <a:p>
            <a:pPr/>
            <a:r>
              <a:t>Title Text</a:t>
            </a: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Body Level One…"/>
          <p:cNvSpPr txBox="1"/>
          <p:nvPr>
            <p:ph type="body" idx="1"/>
          </p:nvPr>
        </p:nvSpPr>
        <p:spPr>
          <a:xfrm>
            <a:off x="1270000" y="1270000"/>
            <a:ext cx="10464800" cy="721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1948462" y="1950720"/>
            <a:ext cx="10403841" cy="6615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Title Text</a:t>
            </a:r>
          </a:p>
        </p:txBody>
      </p:sp>
      <p:sp>
        <p:nvSpPr>
          <p:cNvPr id="4" name="Slide Number"/>
          <p:cNvSpPr txBox="1"/>
          <p:nvPr>
            <p:ph type="sldNum" sz="quarter" idx="2"/>
          </p:nvPr>
        </p:nvSpPr>
        <p:spPr>
          <a:xfrm>
            <a:off x="6324599" y="9258300"/>
            <a:ext cx="342901" cy="3683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Gill Sans"/>
          <a:ea typeface="Gill Sans"/>
          <a:cs typeface="Gill Sans"/>
          <a:sym typeface="Gill Sans"/>
        </a:defRPr>
      </a:lvl1pPr>
      <a:lvl2pPr marL="0" marR="0" indent="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Gill Sans"/>
          <a:ea typeface="Gill Sans"/>
          <a:cs typeface="Gill Sans"/>
          <a:sym typeface="Gill Sans"/>
        </a:defRPr>
      </a:lvl2pPr>
      <a:lvl3pPr marL="0" marR="0" indent="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Gill Sans"/>
          <a:ea typeface="Gill Sans"/>
          <a:cs typeface="Gill Sans"/>
          <a:sym typeface="Gill Sans"/>
        </a:defRPr>
      </a:lvl3pPr>
      <a:lvl4pPr marL="0" marR="0" indent="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Gill Sans"/>
          <a:ea typeface="Gill Sans"/>
          <a:cs typeface="Gill Sans"/>
          <a:sym typeface="Gill Sans"/>
        </a:defRPr>
      </a:lvl4pPr>
      <a:lvl5pPr marL="0" marR="0" indent="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Gill Sans"/>
          <a:ea typeface="Gill Sans"/>
          <a:cs typeface="Gill Sans"/>
          <a:sym typeface="Gill Sans"/>
        </a:defRPr>
      </a:lvl5pPr>
      <a:lvl6pPr marL="0" marR="0" indent="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Gill Sans"/>
          <a:ea typeface="Gill Sans"/>
          <a:cs typeface="Gill Sans"/>
          <a:sym typeface="Gill Sans"/>
        </a:defRPr>
      </a:lvl6pPr>
      <a:lvl7pPr marL="0" marR="0" indent="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Gill Sans"/>
          <a:ea typeface="Gill Sans"/>
          <a:cs typeface="Gill Sans"/>
          <a:sym typeface="Gill Sans"/>
        </a:defRPr>
      </a:lvl7pPr>
      <a:lvl8pPr marL="0" marR="0" indent="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Gill Sans"/>
          <a:ea typeface="Gill Sans"/>
          <a:cs typeface="Gill Sans"/>
          <a:sym typeface="Gill Sans"/>
        </a:defRPr>
      </a:lvl8pPr>
      <a:lvl9pPr marL="0" marR="0" indent="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Gill Sans"/>
          <a:ea typeface="Gill Sans"/>
          <a:cs typeface="Gill Sans"/>
          <a:sym typeface="Gill Sans"/>
        </a:defRPr>
      </a:lvl9pPr>
    </p:titleStyle>
    <p:bodyStyle>
      <a:lvl1pPr marL="8890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Gill Sans"/>
          <a:ea typeface="Gill Sans"/>
          <a:cs typeface="Gill Sans"/>
          <a:sym typeface="Gill Sans"/>
        </a:defRPr>
      </a:lvl1pPr>
      <a:lvl2pPr marL="13335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Gill Sans"/>
          <a:ea typeface="Gill Sans"/>
          <a:cs typeface="Gill Sans"/>
          <a:sym typeface="Gill Sans"/>
        </a:defRPr>
      </a:lvl2pPr>
      <a:lvl3pPr marL="17780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Gill Sans"/>
          <a:ea typeface="Gill Sans"/>
          <a:cs typeface="Gill Sans"/>
          <a:sym typeface="Gill Sans"/>
        </a:defRPr>
      </a:lvl3pPr>
      <a:lvl4pPr marL="22225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Gill Sans"/>
          <a:ea typeface="Gill Sans"/>
          <a:cs typeface="Gill Sans"/>
          <a:sym typeface="Gill Sans"/>
        </a:defRPr>
      </a:lvl4pPr>
      <a:lvl5pPr marL="26670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Gill Sans"/>
          <a:ea typeface="Gill Sans"/>
          <a:cs typeface="Gill Sans"/>
          <a:sym typeface="Gill Sans"/>
        </a:defRPr>
      </a:lvl5pPr>
      <a:lvl6pPr marL="30226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Gill Sans"/>
          <a:ea typeface="Gill Sans"/>
          <a:cs typeface="Gill Sans"/>
          <a:sym typeface="Gill Sans"/>
        </a:defRPr>
      </a:lvl6pPr>
      <a:lvl7pPr marL="33782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Gill Sans"/>
          <a:ea typeface="Gill Sans"/>
          <a:cs typeface="Gill Sans"/>
          <a:sym typeface="Gill Sans"/>
        </a:defRPr>
      </a:lvl7pPr>
      <a:lvl8pPr marL="37338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Gill Sans"/>
          <a:ea typeface="Gill Sans"/>
          <a:cs typeface="Gill Sans"/>
          <a:sym typeface="Gill Sans"/>
        </a:defRPr>
      </a:lvl8pPr>
      <a:lvl9pPr marL="40894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Gill Sans"/>
          <a:ea typeface="Gill Sans"/>
          <a:cs typeface="Gill Sans"/>
          <a:sym typeface="Gill Sans"/>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1pPr>
      <a:lvl2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2pPr>
      <a:lvl3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3pPr>
      <a:lvl4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4pPr>
      <a:lvl5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5pPr>
      <a:lvl6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6pPr>
      <a:lvl7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7pPr>
      <a:lvl8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8pPr>
      <a:lvl9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6.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6.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Aspect…"/>
          <p:cNvSpPr txBox="1"/>
          <p:nvPr/>
        </p:nvSpPr>
        <p:spPr>
          <a:xfrm>
            <a:off x="820604" y="772310"/>
            <a:ext cx="10795533" cy="49564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200000"/>
              </a:lnSpc>
              <a:tabLst>
                <a:tab pos="1409700" algn="l"/>
              </a:tabLst>
              <a:defRPr i="1" sz="1600">
                <a:uFill>
                  <a:solidFill>
                    <a:srgbClr val="000000"/>
                  </a:solidFill>
                </a:uFill>
                <a:latin typeface="Times New Roman"/>
                <a:ea typeface="Times New Roman"/>
                <a:cs typeface="Times New Roman"/>
                <a:sym typeface="Times New Roman"/>
              </a:defRPr>
            </a:pPr>
            <a:r>
              <a:t>Chapter 13   Durative -u; -k + -ana; -mu, -gri;  limitative -gama, -kta; adverbial marker -ta</a:t>
            </a:r>
          </a:p>
          <a:p>
            <a:pPr defTabSz="457200">
              <a:lnSpc>
                <a:spcPct val="200000"/>
              </a:lnSpc>
              <a:tabLst>
                <a:tab pos="1409700" algn="l"/>
              </a:tabLst>
              <a:defRPr i="1" sz="1600">
                <a:uFill>
                  <a:solidFill>
                    <a:srgbClr val="000000"/>
                  </a:solidFill>
                </a:uFill>
                <a:latin typeface="Times New Roman"/>
                <a:ea typeface="Times New Roman"/>
                <a:cs typeface="Times New Roman"/>
                <a:sym typeface="Times New Roman"/>
              </a:defRPr>
            </a:pPr>
            <a:r>
              <a:t>Aspect</a:t>
            </a:r>
          </a:p>
          <a:p>
            <a:pPr indent="457200" algn="l" defTabSz="457200">
              <a:lnSpc>
                <a:spcPct val="200000"/>
              </a:lnSpc>
              <a:defRPr sz="1600">
                <a:uFill>
                  <a:solidFill>
                    <a:srgbClr val="000000"/>
                  </a:solidFill>
                </a:uFill>
                <a:latin typeface="Times New Roman"/>
                <a:ea typeface="Times New Roman"/>
                <a:cs typeface="Times New Roman"/>
                <a:sym typeface="Times New Roman"/>
              </a:defRPr>
            </a:pPr>
            <a:r>
              <a:t>Aspect is a grammatical distinction that encodes the temporal unfolding of actions, events, and processes with respect to their ongoingness or completetiveness.   The difference between aspect and tense is that tense relates an action, event, or process to the time of speaking, while aspect is about the ongoingness or completiveness of that action, event, or process</a:t>
            </a:r>
          </a:p>
          <a:p>
            <a:pPr indent="457200" algn="l" defTabSz="457200">
              <a:lnSpc>
                <a:spcPct val="200000"/>
              </a:lnSpc>
              <a:defRPr sz="1600">
                <a:uFill>
                  <a:solidFill>
                    <a:srgbClr val="000000"/>
                  </a:solidFill>
                </a:uFill>
                <a:latin typeface="Times New Roman"/>
                <a:ea typeface="Times New Roman"/>
                <a:cs typeface="Times New Roman"/>
                <a:sym typeface="Times New Roman"/>
              </a:defRPr>
            </a:pPr>
          </a:p>
          <a:p>
            <a:pPr marL="992414" indent="-217713" algn="l" defTabSz="457200">
              <a:lnSpc>
                <a:spcPct val="200000"/>
              </a:lnSpc>
              <a:buSzPct val="171000"/>
              <a:buChar char="•"/>
              <a:defRPr sz="1600">
                <a:uFill>
                  <a:solidFill>
                    <a:srgbClr val="000000"/>
                  </a:solidFill>
                </a:uFill>
                <a:latin typeface="Times New Roman"/>
                <a:ea typeface="Times New Roman"/>
                <a:cs typeface="Times New Roman"/>
                <a:sym typeface="Times New Roman"/>
              </a:defRPr>
            </a:pPr>
            <a:r>
              <a:t>Durative -u. </a:t>
            </a:r>
          </a:p>
          <a:p>
            <a:pPr marL="992414" indent="-217713" algn="l" defTabSz="457200">
              <a:lnSpc>
                <a:spcPct val="200000"/>
              </a:lnSpc>
              <a:buSzPct val="171000"/>
              <a:buChar char="•"/>
              <a:defRPr sz="1600">
                <a:uFill>
                  <a:solidFill>
                    <a:srgbClr val="000000"/>
                  </a:solidFill>
                </a:uFill>
                <a:latin typeface="Times New Roman"/>
                <a:ea typeface="Times New Roman"/>
                <a:cs typeface="Times New Roman"/>
                <a:sym typeface="Times New Roman"/>
              </a:defRPr>
            </a:pPr>
            <a:r>
              <a:t>-k + ana. </a:t>
            </a:r>
          </a:p>
          <a:p>
            <a:pPr indent="457200" algn="l" defTabSz="457200">
              <a:lnSpc>
                <a:spcPct val="200000"/>
              </a:lnSpc>
              <a:defRPr sz="1600">
                <a:uFill>
                  <a:solidFill>
                    <a:srgbClr val="000000"/>
                  </a:solidFill>
                </a:uFill>
                <a:latin typeface="Times New Roman"/>
                <a:ea typeface="Times New Roman"/>
                <a:cs typeface="Times New Roman"/>
                <a:sym typeface="Times New Roman"/>
              </a:defRPr>
            </a:pPr>
            <a:r>
              <a:t>Examples:</a:t>
            </a:r>
          </a:p>
          <a:p>
            <a:pPr defTabSz="457200">
              <a:lnSpc>
                <a:spcPct val="200000"/>
              </a:lnSpc>
              <a:tabLst>
                <a:tab pos="1409700" algn="l"/>
              </a:tabLst>
              <a:defRPr i="1" sz="1900">
                <a:uFill>
                  <a:solidFill>
                    <a:srgbClr val="000000"/>
                  </a:solidFill>
                </a:uFill>
                <a:latin typeface="Times New Roman"/>
                <a:ea typeface="Times New Roman"/>
                <a:cs typeface="Times New Roman"/>
                <a:sym typeface="Times New Roman"/>
              </a:defRPr>
            </a:pPr>
            <a:r>
              <a:t>tinahata awaun</a:t>
            </a:r>
          </a:p>
          <a:p>
            <a:pPr defTabSz="457200">
              <a:lnSpc>
                <a:spcPct val="200000"/>
              </a:lnSpc>
              <a:tabLst>
                <a:tab pos="1409700" algn="l"/>
              </a:tabLst>
              <a:defRPr i="1" sz="1900">
                <a:uFill>
                  <a:solidFill>
                    <a:srgbClr val="000000"/>
                  </a:solidFill>
                </a:uFill>
                <a:latin typeface="Times New Roman"/>
                <a:ea typeface="Times New Roman"/>
                <a:cs typeface="Times New Roman"/>
                <a:sym typeface="Times New Roman"/>
              </a:defRPr>
            </a:pPr>
            <a:r>
              <a:t>tinahata awak ara</a:t>
            </a:r>
          </a:p>
        </p:txBody>
      </p:sp>
      <p:pic>
        <p:nvPicPr>
          <p:cNvPr id="148" name="C:\Users\jbn34\Downloads\tinahaawagwarmi.PNG" descr="C:\Users\jbn34\Downloads\tinahaawagwarmi.PNG"/>
          <p:cNvPicPr>
            <a:picLocks noChangeAspect="1"/>
          </p:cNvPicPr>
          <p:nvPr/>
        </p:nvPicPr>
        <p:blipFill>
          <a:blip r:embed="rId2">
            <a:extLst/>
          </a:blip>
          <a:stretch>
            <a:fillRect/>
          </a:stretch>
        </p:blipFill>
        <p:spPr>
          <a:xfrm>
            <a:off x="4111639" y="6553519"/>
            <a:ext cx="4213462" cy="290798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Suffix –ri- to the verbs in each of the following sentences.…"/>
          <p:cNvSpPr txBox="1"/>
          <p:nvPr/>
        </p:nvSpPr>
        <p:spPr>
          <a:xfrm>
            <a:off x="1714500" y="2983965"/>
            <a:ext cx="8953500" cy="45603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algn="l" defTabSz="457200">
              <a:defRPr sz="2800">
                <a:solidFill>
                  <a:srgbClr val="2F1729"/>
                </a:solidFill>
                <a:latin typeface="Arial"/>
                <a:ea typeface="Arial"/>
                <a:cs typeface="Arial"/>
                <a:sym typeface="Arial"/>
              </a:defRPr>
            </a:pPr>
            <a:r>
              <a:t>	Suffix –ri- to the verbs in each of the following sentences.</a:t>
            </a:r>
          </a:p>
          <a:p>
            <a:pPr lvl="1" algn="l" defTabSz="457200">
              <a:defRPr sz="2800">
                <a:solidFill>
                  <a:srgbClr val="2F1729"/>
                </a:solidFill>
                <a:latin typeface="Arial"/>
                <a:ea typeface="Arial"/>
                <a:cs typeface="Arial"/>
                <a:sym typeface="Arial"/>
              </a:defRPr>
            </a:pPr>
            <a:r>
              <a:t>1.  Mushuk lyachapata randini.</a:t>
            </a:r>
          </a:p>
          <a:p>
            <a:pPr lvl="1" algn="l" defTabSz="457200">
              <a:defRPr sz="2800">
                <a:solidFill>
                  <a:srgbClr val="2F1729"/>
                </a:solidFill>
                <a:latin typeface="Arial"/>
                <a:ea typeface="Arial"/>
                <a:cs typeface="Arial"/>
                <a:sym typeface="Arial"/>
              </a:defRPr>
            </a:pPr>
            <a:r>
              <a:t>2.  Ñuka kulykiyuk turita rimani.</a:t>
            </a:r>
          </a:p>
          <a:p>
            <a:pPr lvl="1" algn="l" defTabSz="457200">
              <a:defRPr sz="2800">
                <a:solidFill>
                  <a:srgbClr val="2F1729"/>
                </a:solidFill>
                <a:latin typeface="Arial"/>
                <a:ea typeface="Arial"/>
                <a:cs typeface="Arial"/>
                <a:sym typeface="Arial"/>
              </a:defRPr>
            </a:pPr>
            <a:r>
              <a:t>3.  Ñukanchi hatun  chagrai tarabanchi.</a:t>
            </a:r>
          </a:p>
          <a:p>
            <a:pPr lvl="1" algn="l" defTabSz="457200">
              <a:defRPr sz="2800">
                <a:solidFill>
                  <a:srgbClr val="2F1729"/>
                </a:solidFill>
                <a:latin typeface="Arial"/>
                <a:ea typeface="Arial"/>
                <a:cs typeface="Arial"/>
                <a:sym typeface="Arial"/>
              </a:defRPr>
            </a:pPr>
            <a:r>
              <a:t>4.  Payguna mikya Lucindawa sawlita mañanchi</a:t>
            </a:r>
          </a:p>
          <a:p>
            <a:pPr lvl="1" algn="l" defTabSz="457200">
              <a:defRPr sz="2800">
                <a:solidFill>
                  <a:srgbClr val="2F1729"/>
                </a:solidFill>
                <a:latin typeface="Arial"/>
                <a:ea typeface="Arial"/>
                <a:cs typeface="Arial"/>
                <a:sym typeface="Arial"/>
              </a:defRPr>
            </a:pPr>
            <a:r>
              <a:t>5.  Alyi alypata maskanawn.</a:t>
            </a:r>
          </a:p>
          <a:p>
            <a:pPr lvl="1" algn="l" defTabSz="457200">
              <a:defRPr sz="2800">
                <a:solidFill>
                  <a:srgbClr val="2F1729"/>
                </a:solidFill>
                <a:latin typeface="Arial"/>
                <a:ea typeface="Arial"/>
                <a:cs typeface="Arial"/>
                <a:sym typeface="Arial"/>
              </a:defRPr>
            </a:pPr>
            <a:r>
              <a:t>6.  Mushuk sawlita mañangichi.</a:t>
            </a:r>
          </a:p>
          <a:p>
            <a:pPr lvl="1" algn="l" defTabSz="457200">
              <a:defRPr sz="2800">
                <a:solidFill>
                  <a:srgbClr val="2F1729"/>
                </a:solidFill>
                <a:latin typeface="Arial"/>
                <a:ea typeface="Arial"/>
                <a:cs typeface="Arial"/>
                <a:sym typeface="Arial"/>
              </a:defRPr>
            </a:pPr>
            <a:r>
              <a:t>7.  Chuchawasata apamungi.</a:t>
            </a:r>
          </a:p>
          <a:p>
            <a:pPr lvl="1" algn="l" defTabSz="457200">
              <a:defRPr sz="2800">
                <a:solidFill>
                  <a:srgbClr val="2F1729"/>
                </a:solidFill>
                <a:latin typeface="Arial"/>
                <a:ea typeface="Arial"/>
                <a:cs typeface="Arial"/>
                <a:sym typeface="Arial"/>
              </a:defRPr>
            </a:pPr>
            <a:r>
              <a:t>8.  Ñukanchi sachama purinchi.</a:t>
            </a:r>
          </a:p>
          <a:p>
            <a:pPr lvl="1" algn="l" defTabSz="457200">
              <a:defRPr sz="2800">
                <a:solidFill>
                  <a:srgbClr val="2F1729"/>
                </a:solidFill>
                <a:latin typeface="Arial"/>
                <a:ea typeface="Arial"/>
                <a:cs typeface="Arial"/>
                <a:sym typeface="Arial"/>
              </a:defRPr>
            </a:pPr>
            <a:r>
              <a:t>9.  Paywa wauki Joaquin kuchara ambin.</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The cislocative suffix -mu…"/>
          <p:cNvSpPr txBox="1"/>
          <p:nvPr/>
        </p:nvSpPr>
        <p:spPr>
          <a:xfrm>
            <a:off x="1816099" y="1584889"/>
            <a:ext cx="9663512" cy="16943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1800">
                <a:solidFill>
                  <a:srgbClr val="2F1729"/>
                </a:solidFill>
                <a:latin typeface="Arial"/>
                <a:ea typeface="Arial"/>
                <a:cs typeface="Arial"/>
                <a:sym typeface="Arial"/>
              </a:defRPr>
            </a:pPr>
            <a:r>
              <a:t>The cislocative suffix -mu</a:t>
            </a:r>
          </a:p>
          <a:p>
            <a:pPr algn="l" defTabSz="457200">
              <a:defRPr sz="1800">
                <a:solidFill>
                  <a:srgbClr val="2F1729"/>
                </a:solidFill>
                <a:latin typeface="Arial"/>
                <a:ea typeface="Arial"/>
                <a:cs typeface="Arial"/>
                <a:sym typeface="Arial"/>
              </a:defRPr>
            </a:pPr>
            <a:r>
              <a:t>The verbal suffix -mu indicates that an action is returning to its point of origin. A possible, but not necessary implication of this meaning is that it include the idea of motion or action toward a speaker. As a specification of verbal motion, it may be thought of as a kind of spatially completed cycle for actions. Just as there is a temporal marking for what has been completed in the past, present, and future, there is also a cyclical retuning to a spatial starting point.</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Oval"/>
          <p:cNvSpPr/>
          <p:nvPr/>
        </p:nvSpPr>
        <p:spPr>
          <a:xfrm>
            <a:off x="3670300" y="3581400"/>
            <a:ext cx="8432800" cy="1447800"/>
          </a:xfrm>
          <a:prstGeom prst="ellipse">
            <a:avLst/>
          </a:prstGeom>
          <a:solidFill>
            <a:srgbClr val="FFFFFF"/>
          </a:solidFill>
          <a:ln w="25400">
            <a:solidFill>
              <a:srgbClr val="000000"/>
            </a:solidFill>
            <a:miter lim="400000"/>
          </a:ln>
        </p:spPr>
        <p:txBody>
          <a:bodyPr lIns="50800" tIns="50800" rIns="50800" bIns="50800" anchor="ctr"/>
          <a:lstStyle/>
          <a:p>
            <a:pPr>
              <a:defRPr sz="4000">
                <a:solidFill>
                  <a:srgbClr val="FFFAF7"/>
                </a:solidFill>
                <a:effectLst>
                  <a:outerShdw sx="100000" sy="100000" kx="0" ky="0" algn="b" rotWithShape="0" blurRad="38100" dist="12700" dir="5400000">
                    <a:srgbClr val="000000">
                      <a:alpha val="50000"/>
                    </a:srgbClr>
                  </a:outerShdw>
                </a:effectLst>
              </a:defRPr>
            </a:pPr>
          </a:p>
        </p:txBody>
      </p:sp>
      <p:sp>
        <p:nvSpPr>
          <p:cNvPr id="177" name="Line"/>
          <p:cNvSpPr/>
          <p:nvPr/>
        </p:nvSpPr>
        <p:spPr>
          <a:xfrm>
            <a:off x="6223000" y="5359399"/>
            <a:ext cx="863601" cy="3"/>
          </a:xfrm>
          <a:prstGeom prst="line">
            <a:avLst/>
          </a:prstGeom>
          <a:ln w="38100">
            <a:solidFill>
              <a:srgbClr val="2FAEA0"/>
            </a:solidFill>
            <a:miter lim="400000"/>
            <a:headEnd type="stealth"/>
          </a:ln>
        </p:spPr>
        <p:txBody>
          <a:bodyPr lIns="45718" tIns="45718" rIns="45718" bIns="45718"/>
          <a:lstStyle/>
          <a:p>
            <a:pPr/>
          </a:p>
        </p:txBody>
      </p:sp>
      <p:sp>
        <p:nvSpPr>
          <p:cNvPr id="178" name="Line"/>
          <p:cNvSpPr/>
          <p:nvPr/>
        </p:nvSpPr>
        <p:spPr>
          <a:xfrm>
            <a:off x="7315199" y="5346031"/>
            <a:ext cx="787403" cy="2"/>
          </a:xfrm>
          <a:prstGeom prst="line">
            <a:avLst/>
          </a:prstGeom>
          <a:ln w="38100">
            <a:solidFill>
              <a:srgbClr val="2FAEA0"/>
            </a:solidFill>
            <a:miter lim="400000"/>
            <a:headEnd type="stealth"/>
          </a:ln>
        </p:spPr>
        <p:txBody>
          <a:bodyPr lIns="45718" tIns="45718" rIns="45718" bIns="45718"/>
          <a:lstStyle/>
          <a:p>
            <a:pPr/>
          </a:p>
        </p:txBody>
      </p:sp>
      <p:sp>
        <p:nvSpPr>
          <p:cNvPr id="179" name="Line"/>
          <p:cNvSpPr/>
          <p:nvPr/>
        </p:nvSpPr>
        <p:spPr>
          <a:xfrm flipV="1">
            <a:off x="8483600" y="5308599"/>
            <a:ext cx="635001" cy="50801"/>
          </a:xfrm>
          <a:prstGeom prst="line">
            <a:avLst/>
          </a:prstGeom>
          <a:ln w="38100">
            <a:solidFill>
              <a:srgbClr val="2FAEA0"/>
            </a:solidFill>
            <a:miter lim="400000"/>
            <a:headEnd type="stealth"/>
          </a:ln>
        </p:spPr>
        <p:txBody>
          <a:bodyPr lIns="45718" tIns="45718" rIns="45718" bIns="45718"/>
          <a:lstStyle/>
          <a:p>
            <a:pPr/>
          </a:p>
        </p:txBody>
      </p:sp>
      <p:sp>
        <p:nvSpPr>
          <p:cNvPr id="180" name="Line"/>
          <p:cNvSpPr/>
          <p:nvPr/>
        </p:nvSpPr>
        <p:spPr>
          <a:xfrm flipV="1">
            <a:off x="9677400" y="5308599"/>
            <a:ext cx="635001" cy="50801"/>
          </a:xfrm>
          <a:prstGeom prst="line">
            <a:avLst/>
          </a:prstGeom>
          <a:ln w="38100">
            <a:solidFill>
              <a:srgbClr val="2FAEA0"/>
            </a:solidFill>
            <a:miter lim="400000"/>
            <a:headEnd type="stealth"/>
          </a:ln>
        </p:spPr>
        <p:txBody>
          <a:bodyPr lIns="45718" tIns="45718" rIns="45718" bIns="45718"/>
          <a:lstStyle/>
          <a:p>
            <a:pPr/>
          </a:p>
        </p:txBody>
      </p:sp>
      <p:sp>
        <p:nvSpPr>
          <p:cNvPr id="181" name="The verbal suifix  -mu- signifies the quality of relational movement toward the speaker"/>
          <p:cNvSpPr txBox="1"/>
          <p:nvPr/>
        </p:nvSpPr>
        <p:spPr>
          <a:xfrm>
            <a:off x="968259" y="957162"/>
            <a:ext cx="8915401" cy="9027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2800">
                <a:solidFill>
                  <a:srgbClr val="2F1729"/>
                </a:solidFill>
                <a:latin typeface="Arial"/>
                <a:ea typeface="Arial"/>
                <a:cs typeface="Arial"/>
                <a:sym typeface="Arial"/>
              </a:defRPr>
            </a:pPr>
            <a:r>
              <a:t>The verbal suifix  </a:t>
            </a:r>
            <a:r>
              <a:rPr>
                <a:solidFill>
                  <a:srgbClr val="2FAEA0"/>
                </a:solidFill>
              </a:rPr>
              <a:t>-mu-</a:t>
            </a:r>
            <a:r>
              <a:t> signifies the quality of relational movement toward the speaker</a:t>
            </a:r>
          </a:p>
        </p:txBody>
      </p:sp>
      <p:sp>
        <p:nvSpPr>
          <p:cNvPr id="182" name="apana  = to take"/>
          <p:cNvSpPr txBox="1"/>
          <p:nvPr/>
        </p:nvSpPr>
        <p:spPr>
          <a:xfrm>
            <a:off x="1231659" y="6914008"/>
            <a:ext cx="5930903" cy="4963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2800">
                <a:solidFill>
                  <a:srgbClr val="2F1729"/>
                </a:solidFill>
                <a:latin typeface="Arial"/>
                <a:ea typeface="Arial"/>
                <a:cs typeface="Arial"/>
                <a:sym typeface="Arial"/>
              </a:defRPr>
            </a:lvl1pPr>
          </a:lstStyle>
          <a:p>
            <a:pPr/>
            <a:r>
              <a:t>apana  = to take</a:t>
            </a:r>
          </a:p>
        </p:txBody>
      </p:sp>
      <p:sp>
        <p:nvSpPr>
          <p:cNvPr id="183" name="apa-mu-na  =  to bring back"/>
          <p:cNvSpPr txBox="1"/>
          <p:nvPr/>
        </p:nvSpPr>
        <p:spPr>
          <a:xfrm>
            <a:off x="1231659" y="7390747"/>
            <a:ext cx="5930903" cy="4963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2800">
                <a:solidFill>
                  <a:srgbClr val="2F1729"/>
                </a:solidFill>
                <a:latin typeface="Arial"/>
                <a:ea typeface="Arial"/>
                <a:cs typeface="Arial"/>
                <a:sym typeface="Arial"/>
              </a:defRPr>
            </a:pPr>
            <a:r>
              <a:t>apa</a:t>
            </a:r>
            <a:r>
              <a:rPr>
                <a:solidFill>
                  <a:srgbClr val="2FAEA0"/>
                </a:solidFill>
              </a:rPr>
              <a:t>-mu-</a:t>
            </a:r>
            <a:r>
              <a:t>na  =  to bring back</a:t>
            </a:r>
          </a:p>
        </p:txBody>
      </p:sp>
      <p:pic>
        <p:nvPicPr>
          <p:cNvPr id="184" name="DSC_0066.jpg" descr="DSC_0066.jpg"/>
          <p:cNvPicPr>
            <a:picLocks noChangeAspect="1"/>
          </p:cNvPicPr>
          <p:nvPr/>
        </p:nvPicPr>
        <p:blipFill>
          <a:blip r:embed="rId2">
            <a:extLst/>
          </a:blip>
          <a:stretch>
            <a:fillRect/>
          </a:stretch>
        </p:blipFill>
        <p:spPr>
          <a:xfrm>
            <a:off x="1044877" y="2750666"/>
            <a:ext cx="1943102" cy="2901369"/>
          </a:xfrm>
          <a:prstGeom prst="rect">
            <a:avLst/>
          </a:prstGeom>
          <a:ln w="12700">
            <a:miter lim="400000"/>
          </a:ln>
        </p:spPr>
      </p:pic>
      <p:sp>
        <p:nvSpPr>
          <p:cNvPr id="185" name="sha-mu-na  =  to come"/>
          <p:cNvSpPr txBox="1"/>
          <p:nvPr/>
        </p:nvSpPr>
        <p:spPr>
          <a:xfrm>
            <a:off x="1231659" y="8410405"/>
            <a:ext cx="5930903" cy="4963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2800">
                <a:solidFill>
                  <a:srgbClr val="2F1729"/>
                </a:solidFill>
                <a:latin typeface="Arial"/>
                <a:ea typeface="Arial"/>
                <a:cs typeface="Arial"/>
                <a:sym typeface="Arial"/>
              </a:defRPr>
            </a:pPr>
            <a:r>
              <a:t>sha</a:t>
            </a:r>
            <a:r>
              <a:rPr>
                <a:solidFill>
                  <a:srgbClr val="2FAEA0"/>
                </a:solidFill>
              </a:rPr>
              <a:t>-mu-</a:t>
            </a:r>
            <a:r>
              <a:t>na  =  to come</a:t>
            </a:r>
          </a:p>
        </p:txBody>
      </p:sp>
      <p:sp>
        <p:nvSpPr>
          <p:cNvPr id="186" name="rina = to go"/>
          <p:cNvSpPr txBox="1"/>
          <p:nvPr/>
        </p:nvSpPr>
        <p:spPr>
          <a:xfrm>
            <a:off x="1231659" y="7900575"/>
            <a:ext cx="5930903" cy="4963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2800">
                <a:solidFill>
                  <a:srgbClr val="2F1729"/>
                </a:solidFill>
                <a:latin typeface="Arial"/>
                <a:ea typeface="Arial"/>
                <a:cs typeface="Arial"/>
                <a:sym typeface="Arial"/>
              </a:defRPr>
            </a:lvl1pPr>
          </a:lstStyle>
          <a:p>
            <a:pPr/>
            <a:r>
              <a:t>rina = to go</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Indi ikuna.  Sunset"/>
          <p:cNvSpPr txBox="1"/>
          <p:nvPr/>
        </p:nvSpPr>
        <p:spPr>
          <a:xfrm>
            <a:off x="9224794" y="5747206"/>
            <a:ext cx="3221111" cy="4963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2800">
                <a:solidFill>
                  <a:srgbClr val="2F1729"/>
                </a:solidFill>
                <a:latin typeface="Arial"/>
                <a:ea typeface="Arial"/>
                <a:cs typeface="Arial"/>
                <a:sym typeface="Arial"/>
              </a:defRPr>
            </a:lvl1pPr>
          </a:lstStyle>
          <a:p>
            <a:pPr/>
            <a:r>
              <a:t>Indi ikuna.  Sunset</a:t>
            </a:r>
          </a:p>
        </p:txBody>
      </p:sp>
      <p:sp>
        <p:nvSpPr>
          <p:cNvPr id="189" name="Oval"/>
          <p:cNvSpPr/>
          <p:nvPr/>
        </p:nvSpPr>
        <p:spPr>
          <a:xfrm>
            <a:off x="4148484" y="3416894"/>
            <a:ext cx="4936334" cy="2107011"/>
          </a:xfrm>
          <a:prstGeom prst="ellipse">
            <a:avLst/>
          </a:prstGeom>
          <a:solidFill>
            <a:srgbClr val="FFFFFF"/>
          </a:solidFill>
          <a:ln w="25400">
            <a:solidFill>
              <a:srgbClr val="000000"/>
            </a:solidFill>
            <a:miter lim="400000"/>
          </a:ln>
        </p:spPr>
        <p:txBody>
          <a:bodyPr lIns="50800" tIns="50800" rIns="50800" bIns="50800" anchor="ctr"/>
          <a:lstStyle/>
          <a:p>
            <a:pPr>
              <a:defRPr sz="4000">
                <a:solidFill>
                  <a:srgbClr val="FFFAF7"/>
                </a:solidFill>
                <a:effectLst>
                  <a:outerShdw sx="100000" sy="100000" kx="0" ky="0" algn="b" rotWithShape="0" blurRad="38100" dist="12700" dir="5400000">
                    <a:srgbClr val="000000">
                      <a:alpha val="50000"/>
                    </a:srgbClr>
                  </a:outerShdw>
                </a:effectLst>
              </a:defRPr>
            </a:pPr>
          </a:p>
        </p:txBody>
      </p:sp>
      <p:sp>
        <p:nvSpPr>
          <p:cNvPr id="190" name="Line"/>
          <p:cNvSpPr/>
          <p:nvPr/>
        </p:nvSpPr>
        <p:spPr>
          <a:xfrm flipH="1">
            <a:off x="1578682" y="4440957"/>
            <a:ext cx="1812219" cy="2"/>
          </a:xfrm>
          <a:prstGeom prst="line">
            <a:avLst/>
          </a:prstGeom>
          <a:ln w="38100">
            <a:solidFill>
              <a:srgbClr val="2FAEA0"/>
            </a:solidFill>
            <a:miter lim="400000"/>
            <a:headEnd type="stealth"/>
          </a:ln>
        </p:spPr>
        <p:txBody>
          <a:bodyPr lIns="45718" tIns="45718" rIns="45718" bIns="45718"/>
          <a:lstStyle/>
          <a:p>
            <a:pPr/>
          </a:p>
        </p:txBody>
      </p:sp>
      <p:sp>
        <p:nvSpPr>
          <p:cNvPr id="191" name="Line"/>
          <p:cNvSpPr/>
          <p:nvPr/>
        </p:nvSpPr>
        <p:spPr>
          <a:xfrm flipH="1" flipV="1">
            <a:off x="9334399" y="4440957"/>
            <a:ext cx="2984502" cy="2"/>
          </a:xfrm>
          <a:prstGeom prst="line">
            <a:avLst/>
          </a:prstGeom>
          <a:ln w="38100">
            <a:solidFill>
              <a:srgbClr val="2FAEA0"/>
            </a:solidFill>
            <a:miter lim="400000"/>
            <a:headEnd type="stealth"/>
          </a:ln>
        </p:spPr>
        <p:txBody>
          <a:bodyPr lIns="45718" tIns="45718" rIns="45718" bIns="45718"/>
          <a:lstStyle/>
          <a:p>
            <a:pPr/>
          </a:p>
        </p:txBody>
      </p:sp>
      <p:sp>
        <p:nvSpPr>
          <p:cNvPr id="192" name="-mu- signifies the quality of relational movement toward the speaker"/>
          <p:cNvSpPr txBox="1"/>
          <p:nvPr/>
        </p:nvSpPr>
        <p:spPr>
          <a:xfrm>
            <a:off x="1206499" y="7962365"/>
            <a:ext cx="11627299" cy="4963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2800">
                <a:solidFill>
                  <a:srgbClr val="2FAEA0"/>
                </a:solidFill>
                <a:latin typeface="Arial"/>
                <a:ea typeface="Arial"/>
                <a:cs typeface="Arial"/>
                <a:sym typeface="Arial"/>
              </a:defRPr>
            </a:pPr>
            <a:r>
              <a:t>-mu-</a:t>
            </a:r>
            <a:r>
              <a:rPr>
                <a:solidFill>
                  <a:srgbClr val="2F1729"/>
                </a:solidFill>
              </a:rPr>
              <a:t> signifies the quality of relational movement toward the speaker</a:t>
            </a:r>
          </a:p>
        </p:txBody>
      </p:sp>
      <p:sp>
        <p:nvSpPr>
          <p:cNvPr id="193" name="llucshina= to come out…"/>
          <p:cNvSpPr txBox="1"/>
          <p:nvPr/>
        </p:nvSpPr>
        <p:spPr>
          <a:xfrm>
            <a:off x="495300" y="5257265"/>
            <a:ext cx="9207500" cy="9027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2800">
                <a:solidFill>
                  <a:srgbClr val="2F1729"/>
                </a:solidFill>
                <a:latin typeface="Arial"/>
                <a:ea typeface="Arial"/>
                <a:cs typeface="Arial"/>
                <a:sym typeface="Arial"/>
              </a:defRPr>
            </a:pPr>
            <a:r>
              <a:t>llucshina= to come out</a:t>
            </a:r>
          </a:p>
          <a:p>
            <a:pPr algn="l" defTabSz="457200">
              <a:defRPr sz="2800">
                <a:solidFill>
                  <a:srgbClr val="2F1729"/>
                </a:solidFill>
                <a:latin typeface="Arial"/>
                <a:ea typeface="Arial"/>
                <a:cs typeface="Arial"/>
                <a:sym typeface="Arial"/>
              </a:defRPr>
            </a:pPr>
            <a:r>
              <a:t>llucshi</a:t>
            </a:r>
            <a:r>
              <a:rPr>
                <a:solidFill>
                  <a:srgbClr val="2FAEA0"/>
                </a:solidFill>
              </a:rPr>
              <a:t>-mu-</a:t>
            </a:r>
            <a:r>
              <a:t>na  =  Sun rise</a:t>
            </a:r>
          </a:p>
        </p:txBody>
      </p:sp>
      <p:sp>
        <p:nvSpPr>
          <p:cNvPr id="194" name="Indi ikushkai. West"/>
          <p:cNvSpPr txBox="1"/>
          <p:nvPr/>
        </p:nvSpPr>
        <p:spPr>
          <a:xfrm>
            <a:off x="9216096" y="6384468"/>
            <a:ext cx="3221111" cy="4963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2800">
                <a:solidFill>
                  <a:srgbClr val="2F1729"/>
                </a:solidFill>
                <a:latin typeface="Arial"/>
                <a:ea typeface="Arial"/>
                <a:cs typeface="Arial"/>
                <a:sym typeface="Arial"/>
              </a:defRPr>
            </a:lvl1pPr>
          </a:lstStyle>
          <a:p>
            <a:pPr/>
            <a:r>
              <a:t>Indi ikushkai. West</a:t>
            </a:r>
          </a:p>
        </p:txBody>
      </p:sp>
      <p:sp>
        <p:nvSpPr>
          <p:cNvPr id="195" name="Indi llukshimushkai  East"/>
          <p:cNvSpPr txBox="1"/>
          <p:nvPr/>
        </p:nvSpPr>
        <p:spPr>
          <a:xfrm>
            <a:off x="533399" y="6368515"/>
            <a:ext cx="4271993" cy="4963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2800">
                <a:solidFill>
                  <a:srgbClr val="2F1729"/>
                </a:solidFill>
                <a:latin typeface="Arial"/>
                <a:ea typeface="Arial"/>
                <a:cs typeface="Arial"/>
                <a:sym typeface="Arial"/>
              </a:defRPr>
            </a:lvl1pPr>
          </a:lstStyle>
          <a:p>
            <a:pPr/>
            <a:r>
              <a:t>Indi llukshimushkai  East</a:t>
            </a:r>
          </a:p>
        </p:txBody>
      </p:sp>
      <p:sp>
        <p:nvSpPr>
          <p:cNvPr id="196" name="ikuna = to enter"/>
          <p:cNvSpPr txBox="1"/>
          <p:nvPr/>
        </p:nvSpPr>
        <p:spPr>
          <a:xfrm>
            <a:off x="9316684" y="5198464"/>
            <a:ext cx="2669853" cy="4963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2800">
                <a:solidFill>
                  <a:srgbClr val="2F1729"/>
                </a:solidFill>
                <a:latin typeface="Arial"/>
                <a:ea typeface="Arial"/>
                <a:cs typeface="Arial"/>
                <a:sym typeface="Arial"/>
              </a:defRPr>
            </a:lvl1pPr>
          </a:lstStyle>
          <a:p>
            <a:pPr/>
            <a:r>
              <a:t>ikuna = to enter</a:t>
            </a:r>
          </a:p>
        </p:txBody>
      </p:sp>
      <p:sp>
        <p:nvSpPr>
          <p:cNvPr id="197" name="Tamia urmamun."/>
          <p:cNvSpPr txBox="1"/>
          <p:nvPr/>
        </p:nvSpPr>
        <p:spPr>
          <a:xfrm>
            <a:off x="5010150" y="964666"/>
            <a:ext cx="2984500" cy="4963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2800">
                <a:solidFill>
                  <a:srgbClr val="2F1729"/>
                </a:solidFill>
                <a:latin typeface="Arial"/>
                <a:ea typeface="Arial"/>
                <a:cs typeface="Arial"/>
                <a:sym typeface="Arial"/>
              </a:defRPr>
            </a:pPr>
            <a:r>
              <a:t>Tamia urma</a:t>
            </a:r>
            <a:r>
              <a:rPr>
                <a:solidFill>
                  <a:srgbClr val="2FAEA0"/>
                </a:solidFill>
              </a:rPr>
              <a:t>mu</a:t>
            </a:r>
            <a:r>
              <a:t>n.</a:t>
            </a:r>
          </a:p>
        </p:txBody>
      </p:sp>
      <p:sp>
        <p:nvSpPr>
          <p:cNvPr id="198" name="Line"/>
          <p:cNvSpPr/>
          <p:nvPr/>
        </p:nvSpPr>
        <p:spPr>
          <a:xfrm flipV="1">
            <a:off x="5638799" y="1650999"/>
            <a:ext cx="12702" cy="1257301"/>
          </a:xfrm>
          <a:prstGeom prst="line">
            <a:avLst/>
          </a:prstGeom>
          <a:ln w="38100">
            <a:solidFill>
              <a:srgbClr val="2FAEA0"/>
            </a:solidFill>
            <a:miter lim="400000"/>
            <a:headEnd type="stealth"/>
          </a:ln>
        </p:spPr>
        <p:txBody>
          <a:bodyPr lIns="45718" tIns="45718" rIns="45718" bIns="45718"/>
          <a:lstStyle/>
          <a:p>
            <a:pPr/>
          </a:p>
        </p:txBody>
      </p:sp>
      <p:sp>
        <p:nvSpPr>
          <p:cNvPr id="199" name="Line"/>
          <p:cNvSpPr/>
          <p:nvPr/>
        </p:nvSpPr>
        <p:spPr>
          <a:xfrm flipV="1">
            <a:off x="6121399" y="1650999"/>
            <a:ext cx="12702" cy="1257301"/>
          </a:xfrm>
          <a:prstGeom prst="line">
            <a:avLst/>
          </a:prstGeom>
          <a:ln w="38100">
            <a:solidFill>
              <a:srgbClr val="2FAEA0"/>
            </a:solidFill>
            <a:miter lim="400000"/>
            <a:headEnd type="stealth"/>
          </a:ln>
        </p:spPr>
        <p:txBody>
          <a:bodyPr lIns="45718" tIns="45718" rIns="45718" bIns="45718"/>
          <a:lstStyle/>
          <a:p>
            <a:pPr/>
          </a:p>
        </p:txBody>
      </p:sp>
      <p:sp>
        <p:nvSpPr>
          <p:cNvPr id="200" name="Line"/>
          <p:cNvSpPr/>
          <p:nvPr/>
        </p:nvSpPr>
        <p:spPr>
          <a:xfrm flipV="1">
            <a:off x="6807199" y="1562099"/>
            <a:ext cx="12702" cy="1257301"/>
          </a:xfrm>
          <a:prstGeom prst="line">
            <a:avLst/>
          </a:prstGeom>
          <a:ln w="38100">
            <a:solidFill>
              <a:srgbClr val="2FAEA0"/>
            </a:solidFill>
            <a:miter lim="400000"/>
            <a:headEnd type="stealth"/>
          </a:ln>
        </p:spPr>
        <p:txBody>
          <a:bodyPr lIns="45718" tIns="45718" rIns="45718" bIns="45718"/>
          <a:lstStyle/>
          <a:p>
            <a:pPr/>
          </a:p>
        </p:txBody>
      </p:sp>
      <p:sp>
        <p:nvSpPr>
          <p:cNvPr id="201" name="Rain falling towards us."/>
          <p:cNvSpPr txBox="1"/>
          <p:nvPr/>
        </p:nvSpPr>
        <p:spPr>
          <a:xfrm>
            <a:off x="8392724" y="964666"/>
            <a:ext cx="3861418" cy="4963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2800">
                <a:solidFill>
                  <a:srgbClr val="2F1729"/>
                </a:solidFill>
                <a:latin typeface="Arial"/>
                <a:ea typeface="Arial"/>
                <a:cs typeface="Arial"/>
                <a:sym typeface="Arial"/>
              </a:defRPr>
            </a:lvl1pPr>
          </a:lstStyle>
          <a:p>
            <a:pPr/>
            <a:r>
              <a:t>Rain falling towards us.</a:t>
            </a:r>
          </a:p>
        </p:txBody>
      </p:sp>
      <p:sp>
        <p:nvSpPr>
          <p:cNvPr id="202" name="The sun going away from us."/>
          <p:cNvSpPr txBox="1"/>
          <p:nvPr/>
        </p:nvSpPr>
        <p:spPr>
          <a:xfrm>
            <a:off x="7475252" y="7016370"/>
            <a:ext cx="4961735" cy="4963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2800">
                <a:solidFill>
                  <a:srgbClr val="2F1729"/>
                </a:solidFill>
                <a:latin typeface="Arial"/>
                <a:ea typeface="Arial"/>
                <a:cs typeface="Arial"/>
                <a:sym typeface="Arial"/>
              </a:defRPr>
            </a:lvl1pPr>
          </a:lstStyle>
          <a:p>
            <a:pPr/>
            <a:r>
              <a:t>The sun going away from us.</a:t>
            </a:r>
          </a:p>
        </p:txBody>
      </p:sp>
      <p:sp>
        <p:nvSpPr>
          <p:cNvPr id="203" name="The sun rising toward us."/>
          <p:cNvSpPr txBox="1"/>
          <p:nvPr/>
        </p:nvSpPr>
        <p:spPr>
          <a:xfrm>
            <a:off x="539754" y="7073365"/>
            <a:ext cx="4961733" cy="4963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2800">
                <a:solidFill>
                  <a:srgbClr val="2F1729"/>
                </a:solidFill>
                <a:latin typeface="Arial"/>
                <a:ea typeface="Arial"/>
                <a:cs typeface="Arial"/>
                <a:sym typeface="Arial"/>
              </a:defRPr>
            </a:lvl1pPr>
          </a:lstStyle>
          <a:p>
            <a:pPr/>
            <a:r>
              <a:t>The sun rising toward us.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Chagramanda wasima paktamunun."/>
          <p:cNvSpPr txBox="1"/>
          <p:nvPr/>
        </p:nvSpPr>
        <p:spPr>
          <a:xfrm>
            <a:off x="711200" y="1838473"/>
            <a:ext cx="9766300" cy="32355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1600">
                <a:solidFill>
                  <a:srgbClr val="2F1729"/>
                </a:solidFill>
                <a:latin typeface="Arial"/>
                <a:ea typeface="Arial"/>
                <a:cs typeface="Arial"/>
                <a:sym typeface="Arial"/>
              </a:defRPr>
            </a:lvl1pPr>
          </a:lstStyle>
          <a:p>
            <a:pPr/>
            <a:r>
              <a:t> Wasimanda purisha puchukaibi chagrama paktanun.</a:t>
            </a:r>
          </a:p>
        </p:txBody>
      </p:sp>
      <p:pic>
        <p:nvPicPr>
          <p:cNvPr id="206" name="Screen Shot 2020-07-08 at 2.10.27 PM.png" descr="Screen Shot 2020-07-08 at 2.10.27 PM.png"/>
          <p:cNvPicPr>
            <a:picLocks noChangeAspect="1"/>
          </p:cNvPicPr>
          <p:nvPr/>
        </p:nvPicPr>
        <p:blipFill>
          <a:blip r:embed="rId2">
            <a:extLst/>
          </a:blip>
          <a:stretch>
            <a:fillRect/>
          </a:stretch>
        </p:blipFill>
        <p:spPr>
          <a:xfrm>
            <a:off x="914400" y="2470454"/>
            <a:ext cx="10147300" cy="6565901"/>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Chagramanda wasima paktamunun."/>
          <p:cNvSpPr txBox="1"/>
          <p:nvPr/>
        </p:nvSpPr>
        <p:spPr>
          <a:xfrm>
            <a:off x="749300" y="329666"/>
            <a:ext cx="9766300" cy="13091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2800">
                <a:solidFill>
                  <a:srgbClr val="2F1729"/>
                </a:solidFill>
                <a:latin typeface="Arial"/>
                <a:ea typeface="Arial"/>
                <a:cs typeface="Arial"/>
                <a:sym typeface="Arial"/>
              </a:defRPr>
            </a:pPr>
            <a:r>
              <a:t>Chiwasha wasima tigramunun.</a:t>
            </a:r>
          </a:p>
          <a:p>
            <a:pPr algn="l" defTabSz="457200">
              <a:defRPr sz="2800">
                <a:solidFill>
                  <a:srgbClr val="2F1729"/>
                </a:solidFill>
                <a:latin typeface="Arial"/>
                <a:ea typeface="Arial"/>
                <a:cs typeface="Arial"/>
                <a:sym typeface="Arial"/>
              </a:defRPr>
            </a:pPr>
          </a:p>
          <a:p>
            <a:pPr algn="l" defTabSz="457200">
              <a:defRPr sz="2800">
                <a:solidFill>
                  <a:srgbClr val="2F1729"/>
                </a:solidFill>
                <a:latin typeface="Arial"/>
                <a:ea typeface="Arial"/>
                <a:cs typeface="Arial"/>
                <a:sym typeface="Arial"/>
              </a:defRPr>
            </a:pPr>
            <a:r>
              <a:t>Chagramanda wasima paktamunun.</a:t>
            </a:r>
          </a:p>
        </p:txBody>
      </p:sp>
      <p:pic>
        <p:nvPicPr>
          <p:cNvPr id="209" name="url?sa=i&amp;rct=j&amp;q=chacra+de+yuca&amp;source=images&amp;cd=&amp;docid=0we_fa52_vo99M&amp;tbnid=kECjTTlogSGKRM-&amp;ved=0CAUQjRw&amp;url=http%3A%2F%2Fwww.companiamisionera.org.pe%2Fmp_nieva_f6.html&amp;ei=VDqHUcuUJJCu8AT10IDABw&amp;bvm.png" descr="url?sa=i&amp;rct=j&amp;q=chacra+de+yuca&amp;source=images&amp;cd=&amp;docid=0we_fa52_vo99M&amp;tbnid=kECjTTlogSGKRM-&amp;ved=0CAUQjRw&amp;url=http%3A%2F%2Fwww.companiamisionera.org.pe%2Fmp_nieva_f6.html&amp;ei=VDqHUcuUJJCu8AT10IDABw&amp;bvm.png"/>
          <p:cNvPicPr>
            <a:picLocks noChangeAspect="1"/>
          </p:cNvPicPr>
          <p:nvPr/>
        </p:nvPicPr>
        <p:blipFill>
          <a:blip r:embed="rId2">
            <a:extLst/>
          </a:blip>
          <a:srcRect l="10585" t="774" r="7573" b="0"/>
          <a:stretch>
            <a:fillRect/>
          </a:stretch>
        </p:blipFill>
        <p:spPr>
          <a:xfrm>
            <a:off x="736599" y="2212684"/>
            <a:ext cx="8458202" cy="7691095"/>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1" name="url?sa=i&amp;rct=j&amp;q=chacra+de+yuca&amp;source=images&amp;cd=&amp;docid=0we_fa52_vo99M&amp;tbnid=kECjTTlogSGKRM-&amp;ved=0CAUQjRw&amp;url=http%3A%2F%2Fwww.companiamisionera.org.pe%2Fmp_nieva_f6.html&amp;ei=VDqHUcuUJJCu8AT10IDABw&amp;bvm.png" descr="url?sa=i&amp;rct=j&amp;q=chacra+de+yuca&amp;source=images&amp;cd=&amp;docid=0we_fa52_vo99M&amp;tbnid=kECjTTlogSGKRM-&amp;ved=0CAUQjRw&amp;url=http%3A%2F%2Fwww.companiamisionera.org.pe%2Fmp_nieva_f6.html&amp;ei=VDqHUcuUJJCu8AT10IDABw&amp;bvm.png"/>
          <p:cNvPicPr>
            <a:picLocks noChangeAspect="1"/>
          </p:cNvPicPr>
          <p:nvPr/>
        </p:nvPicPr>
        <p:blipFill>
          <a:blip r:embed="rId2">
            <a:extLst/>
          </a:blip>
          <a:srcRect l="10585" t="774" r="7573" b="0"/>
          <a:stretch>
            <a:fillRect/>
          </a:stretch>
        </p:blipFill>
        <p:spPr>
          <a:xfrm>
            <a:off x="736599" y="2672268"/>
            <a:ext cx="7290894" cy="6629656"/>
          </a:xfrm>
          <a:prstGeom prst="rect">
            <a:avLst/>
          </a:prstGeom>
          <a:ln w="12700">
            <a:miter lim="400000"/>
          </a:ln>
        </p:spPr>
      </p:pic>
      <p:grpSp>
        <p:nvGrpSpPr>
          <p:cNvPr id="214" name="Ari.  Tigra-mu-ni."/>
          <p:cNvGrpSpPr/>
          <p:nvPr/>
        </p:nvGrpSpPr>
        <p:grpSpPr>
          <a:xfrm>
            <a:off x="4111050" y="2743200"/>
            <a:ext cx="12529700" cy="3553917"/>
            <a:chOff x="0" y="0"/>
            <a:chExt cx="12529698" cy="3553916"/>
          </a:xfrm>
        </p:grpSpPr>
        <p:sp>
          <p:nvSpPr>
            <p:cNvPr id="212" name="Shape"/>
            <p:cNvSpPr/>
            <p:nvPr/>
          </p:nvSpPr>
          <p:spPr>
            <a:xfrm>
              <a:off x="0" y="0"/>
              <a:ext cx="8668899" cy="35539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952" y="0"/>
                  </a:moveTo>
                  <a:cubicBezTo>
                    <a:pt x="5809" y="0"/>
                    <a:pt x="4883" y="2259"/>
                    <a:pt x="4883" y="5047"/>
                  </a:cubicBezTo>
                  <a:lnTo>
                    <a:pt x="4883" y="7873"/>
                  </a:lnTo>
                  <a:cubicBezTo>
                    <a:pt x="4883" y="10479"/>
                    <a:pt x="5692" y="12624"/>
                    <a:pt x="6732" y="12891"/>
                  </a:cubicBezTo>
                  <a:lnTo>
                    <a:pt x="0" y="21600"/>
                  </a:lnTo>
                  <a:lnTo>
                    <a:pt x="8682" y="12920"/>
                  </a:lnTo>
                  <a:lnTo>
                    <a:pt x="19531" y="12920"/>
                  </a:lnTo>
                  <a:cubicBezTo>
                    <a:pt x="20674" y="12920"/>
                    <a:pt x="21600" y="10660"/>
                    <a:pt x="21600" y="7873"/>
                  </a:cubicBezTo>
                  <a:lnTo>
                    <a:pt x="21600" y="5047"/>
                  </a:lnTo>
                  <a:cubicBezTo>
                    <a:pt x="21600" y="2259"/>
                    <a:pt x="20674" y="0"/>
                    <a:pt x="19531" y="0"/>
                  </a:cubicBezTo>
                  <a:lnTo>
                    <a:pt x="6952" y="0"/>
                  </a:lnTo>
                  <a:close/>
                </a:path>
              </a:pathLst>
            </a:custGeom>
            <a:solidFill>
              <a:srgbClr val="FFFFFF"/>
            </a:solidFill>
            <a:ln w="25400" cap="flat">
              <a:solidFill>
                <a:srgbClr val="000000"/>
              </a:solidFill>
              <a:prstDash val="solid"/>
              <a:miter lim="400000"/>
            </a:ln>
            <a:effectLst/>
          </p:spPr>
          <p:txBody>
            <a:bodyPr wrap="square" lIns="50800" tIns="50800" rIns="50800" bIns="50800" numCol="1" anchor="ctr">
              <a:noAutofit/>
            </a:bodyPr>
            <a:lstStyle/>
            <a:p>
              <a:pPr algn="l" defTabSz="457200">
                <a:defRPr sz="2800">
                  <a:solidFill>
                    <a:srgbClr val="2F1729"/>
                  </a:solidFill>
                  <a:latin typeface="Arial"/>
                  <a:ea typeface="Arial"/>
                  <a:cs typeface="Arial"/>
                  <a:sym typeface="Arial"/>
                </a:defRPr>
              </a:pPr>
            </a:p>
          </p:txBody>
        </p:sp>
        <p:sp>
          <p:nvSpPr>
            <p:cNvPr id="213" name="Ari.  Tigra-mu-ni."/>
            <p:cNvSpPr txBox="1"/>
            <p:nvPr/>
          </p:nvSpPr>
          <p:spPr>
            <a:xfrm>
              <a:off x="3860800" y="842822"/>
              <a:ext cx="8668899" cy="64907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defTabSz="457200">
                <a:defRPr sz="2800">
                  <a:solidFill>
                    <a:srgbClr val="2F1729"/>
                  </a:solidFill>
                  <a:latin typeface="Arial"/>
                  <a:ea typeface="Arial"/>
                  <a:cs typeface="Arial"/>
                  <a:sym typeface="Arial"/>
                </a:defRPr>
              </a:lvl1pPr>
            </a:lstStyle>
            <a:p>
              <a:pPr/>
              <a:r>
                <a:t>Ari.  Tigra-mu-ni.</a:t>
              </a:r>
            </a:p>
          </p:txBody>
        </p:sp>
      </p:grpSp>
      <p:grpSp>
        <p:nvGrpSpPr>
          <p:cNvPr id="217" name="Tigra-mu-nguichu?"/>
          <p:cNvGrpSpPr/>
          <p:nvPr/>
        </p:nvGrpSpPr>
        <p:grpSpPr>
          <a:xfrm>
            <a:off x="533399" y="1358900"/>
            <a:ext cx="7493002" cy="3098801"/>
            <a:chOff x="0" y="0"/>
            <a:chExt cx="7493000" cy="3098800"/>
          </a:xfrm>
        </p:grpSpPr>
        <p:sp>
          <p:nvSpPr>
            <p:cNvPr id="215" name="Shape"/>
            <p:cNvSpPr/>
            <p:nvPr/>
          </p:nvSpPr>
          <p:spPr>
            <a:xfrm>
              <a:off x="-1" y="0"/>
              <a:ext cx="5918202" cy="3098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191" y="0"/>
                  </a:moveTo>
                  <a:cubicBezTo>
                    <a:pt x="3911" y="0"/>
                    <a:pt x="2874" y="1982"/>
                    <a:pt x="2874" y="4426"/>
                  </a:cubicBezTo>
                  <a:lnTo>
                    <a:pt x="2874" y="6905"/>
                  </a:lnTo>
                  <a:cubicBezTo>
                    <a:pt x="2874" y="9349"/>
                    <a:pt x="3911" y="11331"/>
                    <a:pt x="5191" y="11331"/>
                  </a:cubicBezTo>
                  <a:lnTo>
                    <a:pt x="7119" y="11331"/>
                  </a:lnTo>
                  <a:lnTo>
                    <a:pt x="0" y="21600"/>
                  </a:lnTo>
                  <a:lnTo>
                    <a:pt x="8771" y="11331"/>
                  </a:lnTo>
                  <a:lnTo>
                    <a:pt x="19282" y="11331"/>
                  </a:lnTo>
                  <a:cubicBezTo>
                    <a:pt x="20562" y="11331"/>
                    <a:pt x="21600" y="9349"/>
                    <a:pt x="21600" y="6905"/>
                  </a:cubicBezTo>
                  <a:lnTo>
                    <a:pt x="21600" y="4426"/>
                  </a:lnTo>
                  <a:cubicBezTo>
                    <a:pt x="21600" y="1982"/>
                    <a:pt x="20562" y="0"/>
                    <a:pt x="19282" y="0"/>
                  </a:cubicBezTo>
                  <a:lnTo>
                    <a:pt x="5191" y="0"/>
                  </a:lnTo>
                  <a:close/>
                </a:path>
              </a:pathLst>
            </a:custGeom>
            <a:solidFill>
              <a:srgbClr val="FFFFFF"/>
            </a:solidFill>
            <a:ln w="25400" cap="flat">
              <a:solidFill>
                <a:srgbClr val="000000"/>
              </a:solidFill>
              <a:prstDash val="solid"/>
              <a:miter lim="400000"/>
            </a:ln>
            <a:effectLst/>
          </p:spPr>
          <p:txBody>
            <a:bodyPr wrap="square" lIns="50800" tIns="50800" rIns="50800" bIns="50800" numCol="1" anchor="ctr">
              <a:noAutofit/>
            </a:bodyPr>
            <a:lstStyle/>
            <a:p>
              <a:pPr algn="l" defTabSz="457200">
                <a:defRPr sz="2800">
                  <a:solidFill>
                    <a:srgbClr val="2F1729"/>
                  </a:solidFill>
                  <a:latin typeface="Arial"/>
                  <a:ea typeface="Arial"/>
                  <a:cs typeface="Arial"/>
                  <a:sym typeface="Arial"/>
                </a:defRPr>
              </a:pPr>
            </a:p>
          </p:txBody>
        </p:sp>
        <p:sp>
          <p:nvSpPr>
            <p:cNvPr id="216" name="Tigra-mu-nguichu?"/>
            <p:cNvSpPr/>
            <p:nvPr/>
          </p:nvSpPr>
          <p:spPr>
            <a:xfrm>
              <a:off x="1574800" y="838199"/>
              <a:ext cx="5918201"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defTabSz="457200">
                <a:defRPr sz="2800">
                  <a:solidFill>
                    <a:srgbClr val="2F1729"/>
                  </a:solidFill>
                  <a:latin typeface="Arial"/>
                  <a:ea typeface="Arial"/>
                  <a:cs typeface="Arial"/>
                  <a:sym typeface="Arial"/>
                </a:defRPr>
              </a:lvl1pPr>
            </a:lstStyle>
            <a:p>
              <a:pPr/>
              <a:r>
                <a:t>Tigra-mu-nguichu?</a:t>
              </a:r>
            </a:p>
          </p:txBody>
        </p:sp>
      </p:gr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The –gama, -kta, and –ta adverbial suffixes…"/>
          <p:cNvSpPr txBox="1"/>
          <p:nvPr/>
        </p:nvSpPr>
        <p:spPr>
          <a:xfrm>
            <a:off x="1371334" y="1978124"/>
            <a:ext cx="10795532" cy="615295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200000"/>
              </a:lnSpc>
              <a:tabLst>
                <a:tab pos="1409700" algn="l"/>
              </a:tabLst>
              <a:defRPr sz="1600">
                <a:uFill>
                  <a:solidFill>
                    <a:srgbClr val="000000"/>
                  </a:solidFill>
                </a:uFill>
                <a:latin typeface="Times New Roman"/>
                <a:ea typeface="Times New Roman"/>
                <a:cs typeface="Times New Roman"/>
                <a:sym typeface="Times New Roman"/>
              </a:defRPr>
            </a:pPr>
          </a:p>
          <a:p>
            <a:pPr indent="457200" algn="l" defTabSz="457200">
              <a:lnSpc>
                <a:spcPct val="200000"/>
              </a:lnSpc>
              <a:defRPr sz="1600">
                <a:uFill>
                  <a:solidFill>
                    <a:srgbClr val="000000"/>
                  </a:solidFill>
                </a:uFill>
                <a:latin typeface="Times New Roman"/>
                <a:ea typeface="Times New Roman"/>
                <a:cs typeface="Times New Roman"/>
                <a:sym typeface="Times New Roman"/>
              </a:defRPr>
            </a:pPr>
            <a:r>
              <a:t>The –gama, -kta, and –ta adverbial suffixes</a:t>
            </a:r>
          </a:p>
          <a:p>
            <a:pPr indent="457200" algn="l" defTabSz="457200">
              <a:lnSpc>
                <a:spcPct val="200000"/>
              </a:lnSpc>
              <a:defRPr sz="1600">
                <a:uFill>
                  <a:solidFill>
                    <a:srgbClr val="000000"/>
                  </a:solidFill>
                </a:uFill>
                <a:latin typeface="Times New Roman"/>
                <a:ea typeface="Times New Roman"/>
                <a:cs typeface="Times New Roman"/>
                <a:sym typeface="Times New Roman"/>
              </a:defRPr>
            </a:pPr>
            <a:r>
              <a:t>	The –gama and -kta suffixes both encode an idea of ‘until’. The suffix –gama is the most unrestricted, as it may attach to any word class to indicate the idea that a spatial or temporal limit has been reached.  In the first example below, a spatial limit is demarcated with –gama as the speaker relates how her father used to travel as far as the Marañon River in Peru.</a:t>
            </a:r>
          </a:p>
          <a:p>
            <a:pPr indent="457200" algn="l" defTabSz="457200">
              <a:lnSpc>
                <a:spcPct val="200000"/>
              </a:lnSpc>
              <a:defRPr sz="1600">
                <a:uFill>
                  <a:solidFill>
                    <a:srgbClr val="000000"/>
                  </a:solidFill>
                </a:uFill>
                <a:latin typeface="Times New Roman"/>
                <a:ea typeface="Times New Roman"/>
                <a:cs typeface="Times New Roman"/>
                <a:sym typeface="Times New Roman"/>
              </a:defRPr>
            </a:pPr>
            <a:r>
              <a:t>-gama for a spatial limit:</a:t>
            </a:r>
          </a:p>
          <a:p>
            <a:pPr indent="457200" algn="l" defTabSz="457200">
              <a:lnSpc>
                <a:spcPct val="200000"/>
              </a:lnSpc>
              <a:defRPr sz="1600">
                <a:uFill>
                  <a:solidFill>
                    <a:srgbClr val="000000"/>
                  </a:solidFill>
                </a:uFill>
                <a:latin typeface="Times New Roman"/>
                <a:ea typeface="Times New Roman"/>
                <a:cs typeface="Times New Roman"/>
                <a:sym typeface="Times New Roman"/>
              </a:defRPr>
            </a:pPr>
            <a:r>
              <a:t>1. Ñuka yaya yapa purik–mi ara Marañon-gama.</a:t>
            </a:r>
          </a:p>
          <a:p>
            <a:pPr indent="457200" algn="l" defTabSz="457200">
              <a:lnSpc>
                <a:spcPct val="200000"/>
              </a:lnSpc>
              <a:defRPr sz="1600">
                <a:uFill>
                  <a:solidFill>
                    <a:srgbClr val="000000"/>
                  </a:solidFill>
                </a:uFill>
                <a:latin typeface="Times New Roman"/>
                <a:ea typeface="Times New Roman"/>
                <a:cs typeface="Times New Roman"/>
                <a:sym typeface="Times New Roman"/>
              </a:defRPr>
            </a:pPr>
            <a:r>
              <a:t> ‘My father used to travel as far as the Marañon River.</a:t>
            </a:r>
          </a:p>
          <a:p>
            <a:pPr indent="457200" algn="l" defTabSz="457200">
              <a:lnSpc>
                <a:spcPct val="200000"/>
              </a:lnSpc>
              <a:defRPr sz="1600">
                <a:uFill>
                  <a:solidFill>
                    <a:srgbClr val="000000"/>
                  </a:solidFill>
                </a:uFill>
                <a:latin typeface="Times New Roman"/>
                <a:ea typeface="Times New Roman"/>
                <a:cs typeface="Times New Roman"/>
                <a:sym typeface="Times New Roman"/>
              </a:defRPr>
            </a:pPr>
            <a:r>
              <a:t>	</a:t>
            </a:r>
          </a:p>
          <a:p>
            <a:pPr indent="457200" algn="l" defTabSz="457200">
              <a:lnSpc>
                <a:spcPct val="200000"/>
              </a:lnSpc>
              <a:defRPr sz="1600">
                <a:uFill>
                  <a:solidFill>
                    <a:srgbClr val="000000"/>
                  </a:solidFill>
                </a:uFill>
                <a:latin typeface="Times New Roman"/>
                <a:ea typeface="Times New Roman"/>
                <a:cs typeface="Times New Roman"/>
                <a:sym typeface="Times New Roman"/>
              </a:defRPr>
            </a:pPr>
            <a:r>
              <a:t>2. In the next example, -gama specifies a temporal limit. </a:t>
            </a:r>
          </a:p>
          <a:p>
            <a:pPr indent="457200" algn="l" defTabSz="457200">
              <a:lnSpc>
                <a:spcPct val="200000"/>
              </a:lnSpc>
              <a:defRPr sz="1600">
                <a:uFill>
                  <a:solidFill>
                    <a:srgbClr val="000000"/>
                  </a:solidFill>
                </a:uFill>
                <a:latin typeface="Times New Roman"/>
                <a:ea typeface="Times New Roman"/>
                <a:cs typeface="Times New Roman"/>
                <a:sym typeface="Times New Roman"/>
              </a:defRPr>
            </a:pPr>
            <a:r>
              <a:t>-gama for a temporal limit:</a:t>
            </a:r>
          </a:p>
          <a:p>
            <a:pPr indent="457200" algn="l" defTabSz="457200">
              <a:lnSpc>
                <a:spcPct val="200000"/>
              </a:lnSpc>
              <a:defRPr sz="1600">
                <a:uFill>
                  <a:solidFill>
                    <a:srgbClr val="000000"/>
                  </a:solidFill>
                </a:uFill>
                <a:latin typeface="Times New Roman"/>
                <a:ea typeface="Times New Roman"/>
                <a:cs typeface="Times New Roman"/>
                <a:sym typeface="Times New Roman"/>
              </a:defRPr>
            </a:pPr>
            <a:r>
              <a:t>Ñukanchi sakirinchi kayagama.</a:t>
            </a:r>
          </a:p>
          <a:p>
            <a:pPr indent="457200" algn="l" defTabSz="457200">
              <a:lnSpc>
                <a:spcPct val="200000"/>
              </a:lnSpc>
              <a:defRPr sz="1600">
                <a:uFill>
                  <a:solidFill>
                    <a:srgbClr val="000000"/>
                  </a:solidFill>
                </a:uFill>
                <a:latin typeface="Times New Roman"/>
                <a:ea typeface="Times New Roman"/>
                <a:cs typeface="Times New Roman"/>
                <a:sym typeface="Times New Roman"/>
              </a:defRPr>
            </a:pPr>
            <a:r>
              <a:t>‘We stay until tomorrow.’</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The suffix –kta differs mainly from –gama insofar as it attaches to verbs for the purpose of turning them into adverbs. A verb suffixed with –kta has a completive sense insofar as the verb’s action is now understood as having happened to the complete ext"/>
          <p:cNvSpPr txBox="1"/>
          <p:nvPr/>
        </p:nvSpPr>
        <p:spPr>
          <a:xfrm>
            <a:off x="1788219" y="1040109"/>
            <a:ext cx="8557271" cy="43586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ct val="200000"/>
              </a:lnSpc>
              <a:defRPr sz="1600">
                <a:uFill>
                  <a:solidFill>
                    <a:srgbClr val="000000"/>
                  </a:solidFill>
                </a:uFill>
                <a:latin typeface="Times New Roman"/>
                <a:ea typeface="Times New Roman"/>
                <a:cs typeface="Times New Roman"/>
                <a:sym typeface="Times New Roman"/>
              </a:defRPr>
            </a:pPr>
            <a:r>
              <a:t>The suffix –</a:t>
            </a:r>
            <a:r>
              <a:rPr i="1"/>
              <a:t>kta</a:t>
            </a:r>
            <a:r>
              <a:t> differs mainly from –</a:t>
            </a:r>
            <a:r>
              <a:rPr i="1"/>
              <a:t>gama</a:t>
            </a:r>
            <a:r>
              <a:t> insofar as it attaches to verbs for the purpose of turning them into adverbs. A verb suffixed with –</a:t>
            </a:r>
            <a:r>
              <a:rPr i="1"/>
              <a:t>kta</a:t>
            </a:r>
            <a:r>
              <a:t> has a completive sense insofar as the verb’s action is now understood as having happened to the complete extent possible.  –</a:t>
            </a:r>
            <a:r>
              <a:rPr i="1"/>
              <a:t>Gama</a:t>
            </a:r>
            <a:r>
              <a:t>, by contrast is affixable to nouns, and is more often used when a spatial limit has been reached. Consider how adding –</a:t>
            </a:r>
            <a:r>
              <a:rPr i="1"/>
              <a:t>kta</a:t>
            </a:r>
            <a:r>
              <a:t> to verb roots changes the meanings below:</a:t>
            </a:r>
          </a:p>
          <a:p>
            <a:pPr algn="l" defTabSz="457200">
              <a:lnSpc>
                <a:spcPct val="200000"/>
              </a:lnSpc>
              <a:defRPr i="1" sz="1600">
                <a:uFill>
                  <a:solidFill>
                    <a:srgbClr val="000000"/>
                  </a:solidFill>
                </a:uFill>
                <a:latin typeface="Times New Roman"/>
                <a:ea typeface="Times New Roman"/>
                <a:cs typeface="Times New Roman"/>
                <a:sym typeface="Times New Roman"/>
              </a:defRPr>
            </a:pPr>
            <a:r>
              <a:t>illana</a:t>
            </a:r>
            <a:r>
              <a:rPr i="0"/>
              <a:t> ‘to be lacking’ &gt; </a:t>
            </a:r>
            <a:r>
              <a:t>illakta</a:t>
            </a:r>
            <a:r>
              <a:rPr i="0"/>
              <a:t> ‘until gone’</a:t>
            </a:r>
          </a:p>
          <a:p>
            <a:pPr algn="l" defTabSz="457200">
              <a:lnSpc>
                <a:spcPct val="200000"/>
              </a:lnSpc>
              <a:defRPr i="1" sz="1600">
                <a:uFill>
                  <a:solidFill>
                    <a:srgbClr val="000000"/>
                  </a:solidFill>
                </a:uFill>
                <a:latin typeface="Times New Roman"/>
                <a:ea typeface="Times New Roman"/>
                <a:cs typeface="Times New Roman"/>
                <a:sym typeface="Times New Roman"/>
              </a:defRPr>
            </a:pPr>
            <a:r>
              <a:t>ismuna</a:t>
            </a:r>
            <a:r>
              <a:rPr i="0"/>
              <a:t> ‘to rot’ &gt; </a:t>
            </a:r>
            <a:r>
              <a:t>ismukta</a:t>
            </a:r>
            <a:r>
              <a:rPr i="0"/>
              <a:t> ‘until rotted’</a:t>
            </a:r>
          </a:p>
          <a:p>
            <a:pPr algn="l" defTabSz="457200">
              <a:lnSpc>
                <a:spcPct val="200000"/>
              </a:lnSpc>
              <a:defRPr sz="1600">
                <a:uFill>
                  <a:solidFill>
                    <a:srgbClr val="000000"/>
                  </a:solidFill>
                </a:uFill>
                <a:latin typeface="Times New Roman"/>
                <a:ea typeface="Times New Roman"/>
                <a:cs typeface="Times New Roman"/>
                <a:sym typeface="Times New Roman"/>
              </a:defRPr>
            </a:pPr>
          </a:p>
          <a:p>
            <a:pPr algn="l" defTabSz="457200">
              <a:lnSpc>
                <a:spcPct val="200000"/>
              </a:lnSpc>
              <a:defRPr i="1" sz="1600">
                <a:uFill>
                  <a:solidFill>
                    <a:srgbClr val="000000"/>
                  </a:solidFill>
                </a:uFill>
                <a:latin typeface="Times New Roman"/>
                <a:ea typeface="Times New Roman"/>
                <a:cs typeface="Times New Roman"/>
                <a:sym typeface="Times New Roman"/>
              </a:defRPr>
            </a:pPr>
            <a:r>
              <a:t>sambayana</a:t>
            </a:r>
            <a:r>
              <a:rPr i="0"/>
              <a:t> ‘to become tired’ &gt; </a:t>
            </a:r>
            <a:r>
              <a:t>sambayakta</a:t>
            </a:r>
            <a:r>
              <a:rPr i="0"/>
              <a:t> ‘until tired out’</a:t>
            </a:r>
          </a:p>
          <a:p>
            <a:pPr algn="l" defTabSz="457200">
              <a:lnSpc>
                <a:spcPct val="200000"/>
              </a:lnSpc>
              <a:defRPr i="1" sz="1600">
                <a:uFill>
                  <a:solidFill>
                    <a:srgbClr val="000000"/>
                  </a:solidFill>
                </a:uFill>
                <a:latin typeface="Times New Roman"/>
                <a:ea typeface="Times New Roman"/>
                <a:cs typeface="Times New Roman"/>
                <a:sym typeface="Times New Roman"/>
              </a:defRPr>
            </a:pPr>
            <a:r>
              <a:t>saksana</a:t>
            </a:r>
            <a:r>
              <a:rPr i="0"/>
              <a:t> ‘to be full of food’ &gt; </a:t>
            </a:r>
            <a:r>
              <a:t>saksakta</a:t>
            </a:r>
            <a:r>
              <a:rPr i="0"/>
              <a:t> ‘in a state of having eaten as much as one can’</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The suffix –kta differs mainly from –gama insofar as it attaches to verbs for the purpose of turning them into adverbs. A verb suffixed with –kta has a completive sense insofar as the verb’s action is now understood as having happened to the complete ext"/>
          <p:cNvSpPr txBox="1"/>
          <p:nvPr/>
        </p:nvSpPr>
        <p:spPr>
          <a:xfrm>
            <a:off x="1635819" y="1988542"/>
            <a:ext cx="8557271" cy="52558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ct val="200000"/>
              </a:lnSpc>
              <a:defRPr sz="1600">
                <a:uFill>
                  <a:solidFill>
                    <a:srgbClr val="000000"/>
                  </a:solidFill>
                </a:uFill>
                <a:latin typeface="Times New Roman"/>
                <a:ea typeface="Times New Roman"/>
                <a:cs typeface="Times New Roman"/>
                <a:sym typeface="Times New Roman"/>
              </a:defRPr>
            </a:pPr>
            <a:r>
              <a:t>The final suffix to be discussed, the adverbial </a:t>
            </a:r>
            <a:r>
              <a:t>–</a:t>
            </a:r>
            <a:r>
              <a:rPr i="1"/>
              <a:t>ta</a:t>
            </a:r>
            <a:r>
              <a:t>, addresses yet another function for this suffix, which we have already met, in the form of the PQ direct object marker -</a:t>
            </a:r>
            <a:r>
              <a:rPr i="1"/>
              <a:t>ta</a:t>
            </a:r>
            <a:r>
              <a:t>, as well as the PQ interrogative -</a:t>
            </a:r>
            <a:r>
              <a:rPr i="1"/>
              <a:t>ta</a:t>
            </a:r>
            <a:r>
              <a:t> for information questions. The adverbial </a:t>
            </a:r>
            <a:r>
              <a:t>–</a:t>
            </a:r>
            <a:r>
              <a:rPr i="1"/>
              <a:t>ta</a:t>
            </a:r>
            <a:r>
              <a:t> is one suffix that may be used to turn adjectives into adverbs:</a:t>
            </a:r>
          </a:p>
          <a:p>
            <a:pPr algn="l" defTabSz="457200">
              <a:lnSpc>
                <a:spcPct val="200000"/>
              </a:lnSpc>
              <a:defRPr sz="1600">
                <a:uFill>
                  <a:solidFill>
                    <a:srgbClr val="000000"/>
                  </a:solidFill>
                </a:uFill>
                <a:latin typeface="Times New Roman"/>
                <a:ea typeface="Times New Roman"/>
                <a:cs typeface="Times New Roman"/>
                <a:sym typeface="Times New Roman"/>
              </a:defRPr>
            </a:pPr>
            <a:r>
              <a:rPr i="1"/>
              <a:t>ali</a:t>
            </a:r>
            <a:r>
              <a:t> ‘</a:t>
            </a:r>
            <a:r>
              <a:t>good</a:t>
            </a:r>
            <a:r>
              <a:t>’ &gt; </a:t>
            </a:r>
            <a:r>
              <a:rPr i="1"/>
              <a:t>alita</a:t>
            </a:r>
            <a:r>
              <a:t> ‘</a:t>
            </a:r>
            <a:r>
              <a:t>well</a:t>
            </a:r>
            <a:r>
              <a:t>’</a:t>
            </a:r>
          </a:p>
          <a:p>
            <a:pPr algn="l" defTabSz="457200">
              <a:lnSpc>
                <a:spcPct val="200000"/>
              </a:lnSpc>
              <a:defRPr sz="1600">
                <a:uFill>
                  <a:solidFill>
                    <a:srgbClr val="000000"/>
                  </a:solidFill>
                </a:uFill>
                <a:latin typeface="Times New Roman"/>
                <a:ea typeface="Times New Roman"/>
                <a:cs typeface="Times New Roman"/>
                <a:sym typeface="Times New Roman"/>
              </a:defRPr>
            </a:pPr>
            <a:r>
              <a:rPr i="1"/>
              <a:t>sindzhi</a:t>
            </a:r>
            <a:r>
              <a:t> ‘</a:t>
            </a:r>
            <a:r>
              <a:t>strong</a:t>
            </a:r>
            <a:r>
              <a:t>’ &gt; </a:t>
            </a:r>
            <a:r>
              <a:rPr i="1"/>
              <a:t>sindzhita</a:t>
            </a:r>
            <a:r>
              <a:t> ‘</a:t>
            </a:r>
            <a:r>
              <a:t>strongly</a:t>
            </a:r>
            <a:r>
              <a:t>’</a:t>
            </a:r>
          </a:p>
          <a:p>
            <a:pPr algn="l" defTabSz="457200">
              <a:lnSpc>
                <a:spcPct val="200000"/>
              </a:lnSpc>
              <a:defRPr sz="1600">
                <a:uFill>
                  <a:solidFill>
                    <a:srgbClr val="000000"/>
                  </a:solidFill>
                </a:uFill>
                <a:latin typeface="Times New Roman"/>
                <a:ea typeface="Times New Roman"/>
                <a:cs typeface="Times New Roman"/>
                <a:sym typeface="Times New Roman"/>
              </a:defRPr>
            </a:pPr>
            <a:r>
              <a:rPr i="1"/>
              <a:t>ñ</a:t>
            </a:r>
            <a:r>
              <a:rPr i="1"/>
              <a:t>a</a:t>
            </a:r>
            <a:r>
              <a:rPr i="1"/>
              <a:t>ñ</a:t>
            </a:r>
            <a:r>
              <a:rPr i="1"/>
              <a:t>u</a:t>
            </a:r>
            <a:r>
              <a:t> ‘</a:t>
            </a:r>
            <a:r>
              <a:t>narrow</a:t>
            </a:r>
            <a:r>
              <a:t>’ &gt; </a:t>
            </a:r>
            <a:r>
              <a:rPr i="1"/>
              <a:t>ñ</a:t>
            </a:r>
            <a:r>
              <a:rPr i="1"/>
              <a:t>a</a:t>
            </a:r>
            <a:r>
              <a:rPr i="1"/>
              <a:t>ñ</a:t>
            </a:r>
            <a:r>
              <a:rPr i="1"/>
              <a:t>uta</a:t>
            </a:r>
            <a:r>
              <a:t> ‘</a:t>
            </a:r>
            <a:r>
              <a:t>narrowly</a:t>
            </a:r>
            <a:r>
              <a:t>’</a:t>
            </a:r>
          </a:p>
          <a:p>
            <a:pPr algn="l" defTabSz="457200">
              <a:lnSpc>
                <a:spcPct val="200000"/>
              </a:lnSpc>
              <a:defRPr sz="1600">
                <a:uFill>
                  <a:solidFill>
                    <a:srgbClr val="000000"/>
                  </a:solidFill>
                </a:uFill>
                <a:latin typeface="Times New Roman"/>
                <a:ea typeface="Times New Roman"/>
                <a:cs typeface="Times New Roman"/>
                <a:sym typeface="Times New Roman"/>
              </a:defRPr>
            </a:pPr>
            <a:r>
              <a:rPr i="1"/>
              <a:t>chulla</a:t>
            </a:r>
            <a:r>
              <a:t> ‘</a:t>
            </a:r>
            <a:r>
              <a:t>uneven</a:t>
            </a:r>
            <a:r>
              <a:t>’ &gt; </a:t>
            </a:r>
            <a:r>
              <a:rPr i="1"/>
              <a:t>chullata</a:t>
            </a:r>
            <a:r>
              <a:t> ‘</a:t>
            </a:r>
            <a:r>
              <a:t>unevenly</a:t>
            </a:r>
            <a:r>
              <a:t>’</a:t>
            </a:r>
          </a:p>
          <a:p>
            <a:pPr algn="l" defTabSz="457200">
              <a:lnSpc>
                <a:spcPct val="200000"/>
              </a:lnSpc>
              <a:defRPr sz="1600">
                <a:uFill>
                  <a:solidFill>
                    <a:srgbClr val="000000"/>
                  </a:solidFill>
                </a:uFill>
                <a:latin typeface="Times New Roman"/>
                <a:ea typeface="Times New Roman"/>
                <a:cs typeface="Times New Roman"/>
                <a:sym typeface="Times New Roman"/>
              </a:defRPr>
            </a:pPr>
            <a:r>
              <a:rPr i="1"/>
              <a:t>chuya</a:t>
            </a:r>
            <a:r>
              <a:t> ‘</a:t>
            </a:r>
            <a:r>
              <a:t>clear, empty, clean</a:t>
            </a:r>
            <a:r>
              <a:t>’ &gt; </a:t>
            </a:r>
            <a:r>
              <a:rPr i="1"/>
              <a:t>chuyata</a:t>
            </a:r>
            <a:r>
              <a:t> ‘</a:t>
            </a:r>
            <a:r>
              <a:t>clearly, cleanly</a:t>
            </a:r>
            <a:r>
              <a:t>’</a:t>
            </a:r>
          </a:p>
          <a:p>
            <a:pPr algn="l" defTabSz="457200">
              <a:lnSpc>
                <a:spcPct val="200000"/>
              </a:lnSpc>
              <a:defRPr sz="1600">
                <a:uFill>
                  <a:solidFill>
                    <a:srgbClr val="000000"/>
                  </a:solidFill>
                </a:uFill>
                <a:latin typeface="Times New Roman"/>
                <a:ea typeface="Times New Roman"/>
                <a:cs typeface="Times New Roman"/>
                <a:sym typeface="Times New Roman"/>
              </a:defRPr>
            </a:pPr>
            <a:r>
              <a:rPr i="1"/>
              <a:t>ichilla</a:t>
            </a:r>
            <a:r>
              <a:t> ‘</a:t>
            </a:r>
            <a:r>
              <a:t>little</a:t>
            </a:r>
            <a:r>
              <a:t>’ &gt; </a:t>
            </a:r>
            <a:r>
              <a:rPr i="1"/>
              <a:t>ichillata</a:t>
            </a:r>
            <a:r>
              <a:t> ‘</a:t>
            </a:r>
            <a:r>
              <a:t>slightly, incompletely</a:t>
            </a:r>
            <a:r>
              <a:t>’</a:t>
            </a:r>
          </a:p>
          <a:p>
            <a:pPr algn="l" defTabSz="457200">
              <a:lnSpc>
                <a:spcPct val="200000"/>
              </a:lnSpc>
              <a:defRPr sz="1600">
                <a:uFill>
                  <a:solidFill>
                    <a:srgbClr val="000000"/>
                  </a:solidFill>
                </a:uFill>
                <a:latin typeface="Times New Roman"/>
                <a:ea typeface="Times New Roman"/>
                <a:cs typeface="Times New Roman"/>
                <a:sym typeface="Times New Roman"/>
              </a:defRPr>
            </a:pPr>
            <a:r>
              <a:rPr i="1"/>
              <a:t>iridza</a:t>
            </a:r>
            <a:r>
              <a:t> ‘</a:t>
            </a:r>
            <a:r>
              <a:t>ugly &gt; </a:t>
            </a:r>
            <a:r>
              <a:rPr i="1"/>
              <a:t>iridzta</a:t>
            </a:r>
            <a:r>
              <a:t> ‘</a:t>
            </a:r>
            <a:r>
              <a:t>uglily, scarily, badly</a:t>
            </a:r>
            <a:r>
              <a:t>’</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Aspect…"/>
          <p:cNvSpPr txBox="1"/>
          <p:nvPr/>
        </p:nvSpPr>
        <p:spPr>
          <a:xfrm>
            <a:off x="820603" y="1286827"/>
            <a:ext cx="10795534" cy="30129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200000"/>
              </a:lnSpc>
              <a:tabLst>
                <a:tab pos="1409700" algn="l"/>
              </a:tabLst>
              <a:defRPr i="1" sz="1600">
                <a:uFill>
                  <a:solidFill>
                    <a:srgbClr val="000000"/>
                  </a:solidFill>
                </a:uFill>
                <a:latin typeface="Times New Roman"/>
                <a:ea typeface="Times New Roman"/>
                <a:cs typeface="Times New Roman"/>
                <a:sym typeface="Times New Roman"/>
              </a:defRPr>
            </a:pPr>
            <a:r>
              <a:t>Aspect</a:t>
            </a:r>
          </a:p>
          <a:p>
            <a:pPr indent="457200" algn="l" defTabSz="457200">
              <a:lnSpc>
                <a:spcPct val="200000"/>
              </a:lnSpc>
              <a:defRPr sz="1600">
                <a:uFill>
                  <a:solidFill>
                    <a:srgbClr val="000000"/>
                  </a:solidFill>
                </a:uFill>
                <a:latin typeface="Times New Roman"/>
                <a:ea typeface="Times New Roman"/>
                <a:cs typeface="Times New Roman"/>
                <a:sym typeface="Times New Roman"/>
              </a:defRPr>
            </a:pPr>
            <a:r>
              <a:t>To illustrate the difference between aspect and tense in Quichua, consider the following examples. In example 1 below, the drinking of the aswa took place and, with respect to the time of speaking, is over.  In example 2, the drinking of aswa is expressed as an habitual, ongoing activity that took place in the past.</a:t>
            </a:r>
          </a:p>
          <a:p>
            <a:pPr indent="457200" algn="l" defTabSz="457200">
              <a:lnSpc>
                <a:spcPct val="200000"/>
              </a:lnSpc>
              <a:defRPr sz="1600">
                <a:uFill>
                  <a:solidFill>
                    <a:srgbClr val="000000"/>
                  </a:solidFill>
                </a:uFill>
                <a:latin typeface="Times New Roman"/>
                <a:ea typeface="Times New Roman"/>
                <a:cs typeface="Times New Roman"/>
                <a:sym typeface="Times New Roman"/>
              </a:defRPr>
            </a:pPr>
          </a:p>
          <a:p>
            <a:pPr indent="457200" algn="l" defTabSz="457200">
              <a:lnSpc>
                <a:spcPct val="200000"/>
              </a:lnSpc>
              <a:defRPr sz="1600">
                <a:uFill>
                  <a:solidFill>
                    <a:srgbClr val="000000"/>
                  </a:solidFill>
                </a:uFill>
                <a:latin typeface="Times New Roman"/>
                <a:ea typeface="Times New Roman"/>
                <a:cs typeface="Times New Roman"/>
                <a:sym typeface="Times New Roman"/>
              </a:defRPr>
            </a:pPr>
            <a:r>
              <a:t>1.Aswata upirani. ‘I drank aswa.’     </a:t>
            </a:r>
          </a:p>
          <a:p>
            <a:pPr indent="457200" algn="l" defTabSz="457200">
              <a:lnSpc>
                <a:spcPct val="200000"/>
              </a:lnSpc>
              <a:defRPr sz="1600">
                <a:uFill>
                  <a:solidFill>
                    <a:srgbClr val="000000"/>
                  </a:solidFill>
                </a:uFill>
                <a:latin typeface="Times New Roman"/>
                <a:ea typeface="Times New Roman"/>
                <a:cs typeface="Times New Roman"/>
                <a:sym typeface="Times New Roman"/>
              </a:defRPr>
            </a:pPr>
            <a:r>
              <a:t>2.Aswa upik arani. ‘I was an aswa drinker/I used to be an aswa drinker/I would drink aswa.’   </a:t>
            </a:r>
          </a:p>
        </p:txBody>
      </p:sp>
      <p:pic>
        <p:nvPicPr>
          <p:cNvPr id="151" name="DSC_0013.jpg" descr="DSC_0013.jpg"/>
          <p:cNvPicPr>
            <a:picLocks noChangeAspect="1"/>
          </p:cNvPicPr>
          <p:nvPr/>
        </p:nvPicPr>
        <p:blipFill>
          <a:blip r:embed="rId2">
            <a:extLst/>
          </a:blip>
          <a:stretch>
            <a:fillRect/>
          </a:stretch>
        </p:blipFill>
        <p:spPr>
          <a:xfrm>
            <a:off x="1168400" y="4671928"/>
            <a:ext cx="9486900" cy="6148472"/>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The suffix –kta differs mainly from –gama insofar as it attaches to verbs for the purpose of turning them into adverbs. A verb suffixed with –kta has a completive sense insofar as the verb’s action is now understood as having happened to the complete ext"/>
          <p:cNvSpPr txBox="1"/>
          <p:nvPr/>
        </p:nvSpPr>
        <p:spPr>
          <a:xfrm>
            <a:off x="1635819" y="2342399"/>
            <a:ext cx="8557271" cy="45481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ct val="200000"/>
              </a:lnSpc>
              <a:defRPr sz="1800">
                <a:uFill>
                  <a:solidFill>
                    <a:srgbClr val="000000"/>
                  </a:solidFill>
                </a:uFill>
                <a:latin typeface="Times New Roman"/>
                <a:ea typeface="Times New Roman"/>
                <a:cs typeface="Times New Roman"/>
                <a:sym typeface="Times New Roman"/>
              </a:defRPr>
            </a:pPr>
            <a:r>
              <a:rPr cap="small"/>
              <a:t>Written exercise 2</a:t>
            </a:r>
            <a:endParaRPr cap="small"/>
          </a:p>
          <a:p>
            <a:pPr algn="l" defTabSz="457200">
              <a:lnSpc>
                <a:spcPct val="200000"/>
              </a:lnSpc>
              <a:defRPr sz="1800">
                <a:uFill>
                  <a:solidFill>
                    <a:srgbClr val="000000"/>
                  </a:solidFill>
                </a:uFill>
                <a:latin typeface="Times New Roman"/>
                <a:ea typeface="Times New Roman"/>
                <a:cs typeface="Times New Roman"/>
                <a:sym typeface="Times New Roman"/>
              </a:defRPr>
            </a:pPr>
            <a:r>
              <a:t>Construct sentences using the following </a:t>
            </a:r>
            <a:r>
              <a:t>–</a:t>
            </a:r>
            <a:r>
              <a:rPr i="1"/>
              <a:t>ta</a:t>
            </a:r>
            <a:r>
              <a:t>-suffixed adverbs together with the verbs in parentheses. </a:t>
            </a:r>
          </a:p>
          <a:p>
            <a:pPr algn="l" defTabSz="457200">
              <a:lnSpc>
                <a:spcPct val="200000"/>
              </a:lnSpc>
              <a:defRPr sz="1800">
                <a:uFill>
                  <a:solidFill>
                    <a:srgbClr val="000000"/>
                  </a:solidFill>
                </a:uFill>
                <a:latin typeface="Times New Roman"/>
                <a:ea typeface="Times New Roman"/>
                <a:cs typeface="Times New Roman"/>
                <a:sym typeface="Times New Roman"/>
              </a:defRPr>
            </a:pPr>
            <a:r>
              <a:t>1.</a:t>
            </a:r>
            <a:r>
              <a:rPr i="1"/>
              <a:t>iridzata</a:t>
            </a:r>
            <a:r>
              <a:t> (</a:t>
            </a:r>
            <a:r>
              <a:rPr i="1"/>
              <a:t>muskuna</a:t>
            </a:r>
            <a:r>
              <a:t> ‘</a:t>
            </a:r>
            <a:r>
              <a:t>to dream</a:t>
            </a:r>
            <a:r>
              <a:t>’)</a:t>
            </a:r>
          </a:p>
          <a:p>
            <a:pPr algn="l" defTabSz="457200">
              <a:lnSpc>
                <a:spcPct val="200000"/>
              </a:lnSpc>
              <a:defRPr sz="1800">
                <a:uFill>
                  <a:solidFill>
                    <a:srgbClr val="000000"/>
                  </a:solidFill>
                </a:uFill>
                <a:latin typeface="Times New Roman"/>
                <a:ea typeface="Times New Roman"/>
                <a:cs typeface="Times New Roman"/>
                <a:sym typeface="Times New Roman"/>
              </a:defRPr>
            </a:pPr>
            <a:r>
              <a:t>2.</a:t>
            </a:r>
            <a:r>
              <a:rPr i="1"/>
              <a:t>alita</a:t>
            </a:r>
            <a:r>
              <a:t> (</a:t>
            </a:r>
            <a:r>
              <a:rPr i="1"/>
              <a:t>allmana</a:t>
            </a:r>
            <a:r>
              <a:t> ‘</a:t>
            </a:r>
            <a:r>
              <a:t>to weed</a:t>
            </a:r>
            <a:r>
              <a:t>’)</a:t>
            </a:r>
          </a:p>
          <a:p>
            <a:pPr algn="l" defTabSz="457200">
              <a:lnSpc>
                <a:spcPct val="200000"/>
              </a:lnSpc>
              <a:defRPr sz="1800">
                <a:uFill>
                  <a:solidFill>
                    <a:srgbClr val="000000"/>
                  </a:solidFill>
                </a:uFill>
                <a:latin typeface="Times New Roman"/>
                <a:ea typeface="Times New Roman"/>
                <a:cs typeface="Times New Roman"/>
                <a:sym typeface="Times New Roman"/>
              </a:defRPr>
            </a:pPr>
            <a:r>
              <a:t>3.</a:t>
            </a:r>
            <a:r>
              <a:rPr i="1"/>
              <a:t>ichillata</a:t>
            </a:r>
            <a:r>
              <a:t> (</a:t>
            </a:r>
            <a:r>
              <a:rPr i="1"/>
              <a:t>kwintana</a:t>
            </a:r>
            <a:r>
              <a:t> ‘</a:t>
            </a:r>
            <a:r>
              <a:t>to speak</a:t>
            </a:r>
            <a:r>
              <a:t>’)</a:t>
            </a:r>
          </a:p>
          <a:p>
            <a:pPr algn="l" defTabSz="457200">
              <a:lnSpc>
                <a:spcPct val="200000"/>
              </a:lnSpc>
              <a:defRPr sz="1800">
                <a:uFill>
                  <a:solidFill>
                    <a:srgbClr val="000000"/>
                  </a:solidFill>
                </a:uFill>
                <a:latin typeface="Times New Roman"/>
                <a:ea typeface="Times New Roman"/>
                <a:cs typeface="Times New Roman"/>
                <a:sym typeface="Times New Roman"/>
              </a:defRPr>
            </a:pPr>
            <a:r>
              <a:t>4.</a:t>
            </a:r>
            <a:r>
              <a:rPr i="1"/>
              <a:t>chuyata</a:t>
            </a:r>
            <a:r>
              <a:t> (sakirina ‘</a:t>
            </a:r>
            <a:r>
              <a:t>to remain)</a:t>
            </a:r>
          </a:p>
          <a:p>
            <a:pPr algn="l" defTabSz="457200">
              <a:lnSpc>
                <a:spcPct val="200000"/>
              </a:lnSpc>
              <a:defRPr sz="1800">
                <a:uFill>
                  <a:solidFill>
                    <a:srgbClr val="000000"/>
                  </a:solidFill>
                </a:uFill>
                <a:latin typeface="Times New Roman"/>
                <a:ea typeface="Times New Roman"/>
                <a:cs typeface="Times New Roman"/>
                <a:sym typeface="Times New Roman"/>
              </a:defRPr>
            </a:pPr>
            <a:r>
              <a:t>5.</a:t>
            </a:r>
            <a:r>
              <a:rPr i="1"/>
              <a:t>sindzhita</a:t>
            </a:r>
            <a:r>
              <a:t> (tarabana ‘</a:t>
            </a:r>
            <a:r>
              <a:t>to work</a:t>
            </a:r>
            <a:r>
              <a:t>’)</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3" name="3072205639_04cd375812.png" descr="3072205639_04cd375812.png"/>
          <p:cNvPicPr>
            <a:picLocks noChangeAspect="1"/>
          </p:cNvPicPr>
          <p:nvPr/>
        </p:nvPicPr>
        <p:blipFill>
          <a:blip r:embed="rId2">
            <a:extLst/>
          </a:blip>
          <a:stretch>
            <a:fillRect/>
          </a:stretch>
        </p:blipFill>
        <p:spPr>
          <a:xfrm>
            <a:off x="3786187" y="2296583"/>
            <a:ext cx="5962652" cy="7950201"/>
          </a:xfrm>
          <a:prstGeom prst="rect">
            <a:avLst/>
          </a:prstGeom>
          <a:ln w="12700">
            <a:miter lim="400000"/>
          </a:ln>
        </p:spPr>
      </p:pic>
      <p:sp>
        <p:nvSpPr>
          <p:cNvPr id="154" name="The construction -k + aka indicates habitual action and can be translated as “used to.”…"/>
          <p:cNvSpPr txBox="1"/>
          <p:nvPr/>
        </p:nvSpPr>
        <p:spPr>
          <a:xfrm>
            <a:off x="3835400" y="778439"/>
            <a:ext cx="6477000" cy="14276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1800">
                <a:solidFill>
                  <a:srgbClr val="2F1729"/>
                </a:solidFill>
                <a:latin typeface="Arial"/>
                <a:ea typeface="Arial"/>
                <a:cs typeface="Arial"/>
                <a:sym typeface="Arial"/>
              </a:defRPr>
            </a:pPr>
            <a:r>
              <a:t>The construction -k + aka indicates habitual action and can be translated as “used to.” </a:t>
            </a:r>
          </a:p>
          <a:p>
            <a:pPr algn="l" defTabSz="457200">
              <a:defRPr sz="1800">
                <a:solidFill>
                  <a:srgbClr val="2F1729"/>
                </a:solidFill>
                <a:latin typeface="Arial"/>
                <a:ea typeface="Arial"/>
                <a:cs typeface="Arial"/>
                <a:sym typeface="Arial"/>
              </a:defRPr>
            </a:pPr>
          </a:p>
          <a:p>
            <a:pPr algn="l" defTabSz="457200">
              <a:defRPr sz="1800">
                <a:solidFill>
                  <a:srgbClr val="2F1729"/>
                </a:solidFill>
                <a:latin typeface="Arial"/>
                <a:ea typeface="Arial"/>
                <a:cs typeface="Arial"/>
                <a:sym typeface="Arial"/>
              </a:defRPr>
            </a:pPr>
            <a:r>
              <a:t>Ñuka yaya sachama purik aka.</a:t>
            </a:r>
          </a:p>
          <a:p>
            <a:pPr algn="l" defTabSz="457200">
              <a:defRPr sz="1800">
                <a:solidFill>
                  <a:srgbClr val="2F1729"/>
                </a:solidFill>
                <a:latin typeface="Arial"/>
                <a:ea typeface="Arial"/>
                <a:cs typeface="Arial"/>
                <a:sym typeface="Arial"/>
              </a:defRPr>
            </a:pPr>
            <a:r>
              <a:t>My forest used to walk in the forest.</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6" name="3072205639_04cd375812.png" descr="3072205639_04cd375812.png"/>
          <p:cNvPicPr>
            <a:picLocks noChangeAspect="1"/>
          </p:cNvPicPr>
          <p:nvPr/>
        </p:nvPicPr>
        <p:blipFill>
          <a:blip r:embed="rId2">
            <a:extLst/>
          </a:blip>
          <a:stretch>
            <a:fillRect/>
          </a:stretch>
        </p:blipFill>
        <p:spPr>
          <a:xfrm>
            <a:off x="3582987" y="1001182"/>
            <a:ext cx="5962652" cy="7950202"/>
          </a:xfrm>
          <a:prstGeom prst="rect">
            <a:avLst/>
          </a:prstGeom>
          <a:ln w="12700">
            <a:miter lim="400000"/>
          </a:ln>
        </p:spPr>
      </p:pic>
      <p:sp>
        <p:nvSpPr>
          <p:cNvPr id="157" name="My Dad used to hunt a lot (used to walk in the forest a lot.)"/>
          <p:cNvSpPr txBox="1"/>
          <p:nvPr/>
        </p:nvSpPr>
        <p:spPr>
          <a:xfrm>
            <a:off x="3619500" y="270439"/>
            <a:ext cx="6159500" cy="3608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1800">
                <a:solidFill>
                  <a:srgbClr val="2F1729"/>
                </a:solidFill>
                <a:latin typeface="Arial"/>
                <a:ea typeface="Arial"/>
                <a:cs typeface="Arial"/>
                <a:sym typeface="Arial"/>
              </a:defRPr>
            </a:lvl1pPr>
          </a:lstStyle>
          <a:p>
            <a:pPr/>
            <a:r>
              <a:t>My Dad used to hunt a lot (used to walk in the forest a lot.)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Otavaloguna ñaupa atun sobrerora churarik anauka."/>
          <p:cNvSpPr txBox="1"/>
          <p:nvPr/>
        </p:nvSpPr>
        <p:spPr>
          <a:xfrm>
            <a:off x="2146300" y="473639"/>
            <a:ext cx="6044059" cy="3608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1800">
                <a:solidFill>
                  <a:srgbClr val="2F1729"/>
                </a:solidFill>
                <a:latin typeface="Arial"/>
                <a:ea typeface="Arial"/>
                <a:cs typeface="Arial"/>
                <a:sym typeface="Arial"/>
              </a:defRPr>
            </a:lvl1pPr>
          </a:lstStyle>
          <a:p>
            <a:pPr/>
            <a:r>
              <a:t>Otavaloguna ñaupa atun sobrerora churarik anauka.</a:t>
            </a:r>
          </a:p>
        </p:txBody>
      </p:sp>
      <p:pic>
        <p:nvPicPr>
          <p:cNvPr id="160" name="indios-otavalos-ecuador_MLA-F-136738710_7400.png" descr="indios-otavalos-ecuador_MLA-F-136738710_7400.png"/>
          <p:cNvPicPr>
            <a:picLocks noChangeAspect="1"/>
          </p:cNvPicPr>
          <p:nvPr/>
        </p:nvPicPr>
        <p:blipFill>
          <a:blip r:embed="rId2">
            <a:extLst/>
          </a:blip>
          <a:stretch>
            <a:fillRect/>
          </a:stretch>
        </p:blipFill>
        <p:spPr>
          <a:xfrm>
            <a:off x="1778000" y="939800"/>
            <a:ext cx="6489700" cy="1016000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2" name="Tupac_Amaru_Chazuta_2012.03+158.png" descr="Tupac_Amaru_Chazuta_2012.03+158.png"/>
          <p:cNvPicPr>
            <a:picLocks noChangeAspect="1"/>
          </p:cNvPicPr>
          <p:nvPr/>
        </p:nvPicPr>
        <p:blipFill>
          <a:blip r:embed="rId2">
            <a:extLst/>
          </a:blip>
          <a:stretch>
            <a:fillRect/>
          </a:stretch>
        </p:blipFill>
        <p:spPr>
          <a:xfrm>
            <a:off x="1320800" y="1568450"/>
            <a:ext cx="9728200" cy="7296150"/>
          </a:xfrm>
          <a:prstGeom prst="rect">
            <a:avLst/>
          </a:prstGeom>
          <a:ln w="12700">
            <a:miter lim="400000"/>
          </a:ln>
        </p:spPr>
      </p:pic>
      <p:sp>
        <p:nvSpPr>
          <p:cNvPr id="163" name="Paiwa ruku mama awak aka."/>
          <p:cNvSpPr txBox="1"/>
          <p:nvPr/>
        </p:nvSpPr>
        <p:spPr>
          <a:xfrm>
            <a:off x="1714500" y="765739"/>
            <a:ext cx="5499100" cy="3608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1800">
                <a:solidFill>
                  <a:srgbClr val="2F1729"/>
                </a:solidFill>
                <a:latin typeface="Arial"/>
                <a:ea typeface="Arial"/>
                <a:cs typeface="Arial"/>
                <a:sym typeface="Arial"/>
              </a:defRPr>
            </a:lvl1pPr>
          </a:lstStyle>
          <a:p>
            <a:pPr/>
            <a:r>
              <a:t>Paiwa ruku mama awak aka.</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The morphemes –mu- and –gri- are technically known as cislocative and translocative respectively.  –Mu- is used to refer to actions that are directed toward the speaker (Compare the terms cislunar “between the earth and the moon”, or cisatlantic “on this"/>
          <p:cNvSpPr txBox="1"/>
          <p:nvPr/>
        </p:nvSpPr>
        <p:spPr>
          <a:xfrm>
            <a:off x="1702158" y="1820685"/>
            <a:ext cx="9785502" cy="314043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914400">
              <a:defRPr sz="1700">
                <a:uFill>
                  <a:solidFill>
                    <a:srgbClr val="000000"/>
                  </a:solidFill>
                </a:uFill>
                <a:latin typeface="Times New Roman"/>
                <a:ea typeface="Times New Roman"/>
                <a:cs typeface="Times New Roman"/>
                <a:sym typeface="Times New Roman"/>
              </a:defRPr>
            </a:pPr>
            <a:r>
              <a:t>	The morphemes –</a:t>
            </a:r>
            <a:r>
              <a:rPr u="sng"/>
              <a:t>mu</a:t>
            </a:r>
            <a:r>
              <a:t>- and –</a:t>
            </a:r>
            <a:r>
              <a:rPr u="sng"/>
              <a:t>gri</a:t>
            </a:r>
            <a:r>
              <a:t>- are technically known as cislocative and translocative respectively.  –</a:t>
            </a:r>
            <a:r>
              <a:rPr u="sng"/>
              <a:t>Mu</a:t>
            </a:r>
            <a:r>
              <a:t>- is used to refer to actions that are directed toward the speaker (Compare the terms </a:t>
            </a:r>
            <a:r>
              <a:rPr u="sng"/>
              <a:t>cislunar</a:t>
            </a:r>
            <a:r>
              <a:t> “between the earth and the moon”, or cisatlantic “on this side of the Atlantic”).</a:t>
            </a:r>
          </a:p>
          <a:p>
            <a:pPr algn="l" defTabSz="914400">
              <a:defRPr sz="1700">
                <a:uFill>
                  <a:solidFill>
                    <a:srgbClr val="000000"/>
                  </a:solidFill>
                </a:uFill>
                <a:latin typeface="Times New Roman"/>
                <a:ea typeface="Times New Roman"/>
                <a:cs typeface="Times New Roman"/>
                <a:sym typeface="Times New Roman"/>
              </a:defRPr>
            </a:pPr>
          </a:p>
          <a:p>
            <a:pPr algn="l" defTabSz="914400">
              <a:defRPr sz="1700">
                <a:uFill>
                  <a:solidFill>
                    <a:srgbClr val="000000"/>
                  </a:solidFill>
                </a:uFill>
                <a:latin typeface="Times New Roman"/>
                <a:ea typeface="Times New Roman"/>
                <a:cs typeface="Times New Roman"/>
                <a:sym typeface="Times New Roman"/>
              </a:defRPr>
            </a:pPr>
            <a:r>
              <a:t>	-</a:t>
            </a:r>
            <a:r>
              <a:rPr u="sng"/>
              <a:t>Gri</a:t>
            </a:r>
            <a:r>
              <a:t>- (-ri) is used to refer to an action which is performed by transferring oneself to another location.  It can be roughly glossed as “to go and do something, or to go off and do something.”  Although –</a:t>
            </a:r>
            <a:r>
              <a:rPr u="sng"/>
              <a:t>mu</a:t>
            </a:r>
            <a:r>
              <a:t>- and –</a:t>
            </a:r>
            <a:r>
              <a:rPr u="sng"/>
              <a:t>gri</a:t>
            </a:r>
            <a:r>
              <a:t>- are not perfect semantic opposites, they can be contrasted in two ways.  –</a:t>
            </a:r>
            <a:r>
              <a:rPr u="sng"/>
              <a:t>Gri</a:t>
            </a:r>
            <a:r>
              <a:t>- is usually used to describe actions which move away from the speaker, and –</a:t>
            </a:r>
            <a:r>
              <a:rPr u="sng"/>
              <a:t>mu</a:t>
            </a:r>
            <a:r>
              <a:t>- for those moving toward the speaker.  They also contrast with respect to their grammatical aspect.  Verbs suffixed with –</a:t>
            </a:r>
            <a:r>
              <a:rPr u="sng"/>
              <a:t>gri</a:t>
            </a:r>
            <a:r>
              <a:t>- typically refer to punctual, respect to their grammatical aspect.  Verbs suffixed with –</a:t>
            </a:r>
            <a:r>
              <a:rPr u="sng"/>
              <a:t>gri</a:t>
            </a:r>
            <a:r>
              <a:t>- typically refer to punctual, instantaneous actions and can therefore be used with the sound symbolic adverb dzas.  However, they cannot be suffixed with durative –</a:t>
            </a:r>
            <a:r>
              <a:rPr u="sng"/>
              <a:t>u</a:t>
            </a:r>
            <a:r>
              <a:t>-.  Verbs suffixed with –</a:t>
            </a:r>
            <a:r>
              <a:rPr u="sng"/>
              <a:t>mu</a:t>
            </a:r>
            <a:r>
              <a:t>-, however, can either be punctual or durative.</a:t>
            </a:r>
          </a:p>
        </p:txBody>
      </p:sp>
      <p:sp>
        <p:nvSpPr>
          <p:cNvPr id="166" name="-mu and -gri/ri"/>
          <p:cNvSpPr txBox="1"/>
          <p:nvPr/>
        </p:nvSpPr>
        <p:spPr>
          <a:xfrm>
            <a:off x="4853837" y="636741"/>
            <a:ext cx="2357326" cy="5172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914400">
              <a:defRPr sz="3000">
                <a:uFill>
                  <a:solidFill>
                    <a:srgbClr val="000000"/>
                  </a:solidFill>
                </a:uFill>
                <a:latin typeface="Times New Roman"/>
                <a:ea typeface="Times New Roman"/>
                <a:cs typeface="Times New Roman"/>
                <a:sym typeface="Times New Roman"/>
              </a:defRPr>
            </a:lvl1pPr>
          </a:lstStyle>
          <a:p>
            <a:pPr/>
            <a:r>
              <a:t>-mu and -gri/ri</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The translocative suffix –rina- or -gri…"/>
          <p:cNvSpPr txBox="1"/>
          <p:nvPr/>
        </p:nvSpPr>
        <p:spPr>
          <a:xfrm>
            <a:off x="786406" y="1028166"/>
            <a:ext cx="11188455" cy="25537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algn="l" defTabSz="457200">
              <a:defRPr sz="1600">
                <a:solidFill>
                  <a:srgbClr val="2F1729"/>
                </a:solidFill>
                <a:latin typeface="Arial"/>
                <a:ea typeface="Arial"/>
                <a:cs typeface="Arial"/>
                <a:sym typeface="Arial"/>
              </a:defRPr>
            </a:pPr>
            <a:r>
              <a:t>The translocative suffix –rina- or -gri</a:t>
            </a:r>
          </a:p>
          <a:p>
            <a:pPr lvl="1" algn="l" defTabSz="457200">
              <a:defRPr sz="1600">
                <a:solidFill>
                  <a:srgbClr val="2F1729"/>
                </a:solidFill>
                <a:latin typeface="Arial"/>
                <a:ea typeface="Arial"/>
                <a:cs typeface="Arial"/>
                <a:sym typeface="Arial"/>
              </a:defRPr>
            </a:pPr>
          </a:p>
          <a:p>
            <a:pPr lvl="1" algn="l" defTabSz="457200">
              <a:defRPr sz="1600">
                <a:solidFill>
                  <a:srgbClr val="2F1729"/>
                </a:solidFill>
                <a:latin typeface="Arial"/>
                <a:ea typeface="Arial"/>
                <a:cs typeface="Arial"/>
                <a:sym typeface="Arial"/>
              </a:defRPr>
            </a:pPr>
            <a:r>
              <a:t>In Pastaza -ri is added to verb stem-k to form -gri which means to go and do something.</a:t>
            </a:r>
          </a:p>
          <a:p>
            <a:pPr lvl="1" algn="l" defTabSz="457200">
              <a:defRPr sz="1600">
                <a:solidFill>
                  <a:srgbClr val="2F1729"/>
                </a:solidFill>
                <a:latin typeface="Arial"/>
                <a:ea typeface="Arial"/>
                <a:cs typeface="Arial"/>
                <a:sym typeface="Arial"/>
              </a:defRPr>
            </a:pPr>
            <a:r>
              <a:t>Example (apana= to take)   apak + -ri = apagri = go and take.  -gri is not conjugated.</a:t>
            </a:r>
          </a:p>
          <a:p>
            <a:pPr lvl="1" algn="l" defTabSz="457200">
              <a:defRPr sz="1600">
                <a:solidFill>
                  <a:srgbClr val="2F1729"/>
                </a:solidFill>
                <a:latin typeface="Arial"/>
                <a:ea typeface="Arial"/>
                <a:cs typeface="Arial"/>
                <a:sym typeface="Arial"/>
              </a:defRPr>
            </a:pPr>
          </a:p>
          <a:p>
            <a:pPr lvl="1" algn="l" defTabSz="457200">
              <a:defRPr sz="1600">
                <a:solidFill>
                  <a:srgbClr val="2F1729"/>
                </a:solidFill>
                <a:latin typeface="Arial"/>
                <a:ea typeface="Arial"/>
                <a:cs typeface="Arial"/>
                <a:sym typeface="Arial"/>
              </a:defRPr>
            </a:pPr>
            <a:r>
              <a:t>In Napo –rina- is suffixed to verb stem + y to mean “go and do something.”  As the term “translocative” implies, the action of a verb suffixed with –rina- occurs with a change of location.  For example:</a:t>
            </a:r>
          </a:p>
          <a:p>
            <a:pPr lvl="1" algn="l" defTabSz="457200">
              <a:defRPr sz="1600">
                <a:solidFill>
                  <a:srgbClr val="2F1729"/>
                </a:solidFill>
                <a:latin typeface="Arial"/>
                <a:ea typeface="Arial"/>
                <a:cs typeface="Arial"/>
                <a:sym typeface="Arial"/>
              </a:defRPr>
            </a:pPr>
            <a:r>
              <a:t>apana “to take” &gt; apayrina “to go and take”</a:t>
            </a:r>
          </a:p>
          <a:p>
            <a:pPr lvl="1" algn="l" defTabSz="457200">
              <a:defRPr sz="1600">
                <a:solidFill>
                  <a:srgbClr val="2F1729"/>
                </a:solidFill>
                <a:latin typeface="Arial"/>
                <a:ea typeface="Arial"/>
                <a:cs typeface="Arial"/>
                <a:sym typeface="Arial"/>
              </a:defRPr>
            </a:pPr>
            <a:r>
              <a:t>randina “to buy” &gt; randyrina “to go and buy.”  In this context rina can be conjugated.</a:t>
            </a:r>
          </a:p>
          <a:p>
            <a:pPr lvl="1" algn="l" defTabSz="457200">
              <a:defRPr sz="2800">
                <a:solidFill>
                  <a:srgbClr val="2F1729"/>
                </a:solidFill>
                <a:latin typeface="Arial"/>
                <a:ea typeface="Arial"/>
                <a:cs typeface="Arial"/>
                <a:sym typeface="Arial"/>
              </a:defRPr>
            </a:pPr>
            <a:r>
              <a:t>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Practice suffixing –ri- to each of the following verbs in each person and number.…"/>
          <p:cNvSpPr txBox="1"/>
          <p:nvPr/>
        </p:nvSpPr>
        <p:spPr>
          <a:xfrm>
            <a:off x="1231900" y="962381"/>
            <a:ext cx="10541001" cy="31425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algn="l" defTabSz="457200">
              <a:defRPr sz="1700">
                <a:solidFill>
                  <a:srgbClr val="2F1729"/>
                </a:solidFill>
                <a:latin typeface="Arial"/>
                <a:ea typeface="Arial"/>
                <a:cs typeface="Arial"/>
                <a:sym typeface="Arial"/>
              </a:defRPr>
            </a:pPr>
            <a:r>
              <a:t>Practice suffixing –ri- to each of the following verbs in each person and number.</a:t>
            </a:r>
          </a:p>
          <a:p>
            <a:pPr lvl="1" algn="l" defTabSz="457200">
              <a:defRPr sz="1700">
                <a:solidFill>
                  <a:srgbClr val="2F1729"/>
                </a:solidFill>
                <a:latin typeface="Arial"/>
                <a:ea typeface="Arial"/>
                <a:cs typeface="Arial"/>
                <a:sym typeface="Arial"/>
              </a:defRPr>
            </a:pPr>
            <a:r>
              <a:t>kuchuna</a:t>
            </a:r>
          </a:p>
          <a:p>
            <a:pPr lvl="1" algn="l" defTabSz="457200">
              <a:defRPr sz="1700">
                <a:solidFill>
                  <a:srgbClr val="2F1729"/>
                </a:solidFill>
                <a:latin typeface="Arial"/>
                <a:ea typeface="Arial"/>
                <a:cs typeface="Arial"/>
                <a:sym typeface="Arial"/>
              </a:defRPr>
            </a:pPr>
            <a:r>
              <a:t>mañana</a:t>
            </a:r>
          </a:p>
          <a:p>
            <a:pPr lvl="1" algn="l" defTabSz="457200">
              <a:defRPr sz="1700">
                <a:solidFill>
                  <a:srgbClr val="2F1729"/>
                </a:solidFill>
                <a:latin typeface="Arial"/>
                <a:ea typeface="Arial"/>
                <a:cs typeface="Arial"/>
                <a:sym typeface="Arial"/>
              </a:defRPr>
            </a:pPr>
            <a:r>
              <a:t>mañachina</a:t>
            </a:r>
          </a:p>
          <a:p>
            <a:pPr lvl="1" algn="l" defTabSz="457200">
              <a:defRPr sz="1700">
                <a:solidFill>
                  <a:srgbClr val="2F1729"/>
                </a:solidFill>
                <a:latin typeface="Arial"/>
                <a:ea typeface="Arial"/>
                <a:cs typeface="Arial"/>
                <a:sym typeface="Arial"/>
              </a:defRPr>
            </a:pPr>
            <a:r>
              <a:t>maskana</a:t>
            </a:r>
          </a:p>
          <a:p>
            <a:pPr lvl="1" algn="l" defTabSz="457200">
              <a:defRPr sz="1700">
                <a:solidFill>
                  <a:srgbClr val="2F1729"/>
                </a:solidFill>
                <a:latin typeface="Arial"/>
                <a:ea typeface="Arial"/>
                <a:cs typeface="Arial"/>
                <a:sym typeface="Arial"/>
              </a:defRPr>
            </a:pPr>
            <a:r>
              <a:t>tandarina</a:t>
            </a:r>
          </a:p>
          <a:p>
            <a:pPr lvl="1" algn="l" defTabSz="457200">
              <a:defRPr sz="1700">
                <a:solidFill>
                  <a:srgbClr val="2F1729"/>
                </a:solidFill>
                <a:latin typeface="Arial"/>
                <a:ea typeface="Arial"/>
                <a:cs typeface="Arial"/>
                <a:sym typeface="Arial"/>
              </a:defRPr>
            </a:pPr>
            <a:r>
              <a:t>iyarina</a:t>
            </a:r>
          </a:p>
          <a:p>
            <a:pPr lvl="1" algn="l" defTabSz="457200">
              <a:defRPr sz="1700">
                <a:solidFill>
                  <a:srgbClr val="2F1729"/>
                </a:solidFill>
                <a:latin typeface="Arial"/>
                <a:ea typeface="Arial"/>
                <a:cs typeface="Arial"/>
                <a:sym typeface="Arial"/>
              </a:defRPr>
            </a:pPr>
            <a:r>
              <a:t>tarabana</a:t>
            </a:r>
          </a:p>
          <a:p>
            <a:pPr lvl="1" algn="l" defTabSz="457200">
              <a:defRPr sz="1700">
                <a:solidFill>
                  <a:srgbClr val="2F1729"/>
                </a:solidFill>
                <a:latin typeface="Arial"/>
                <a:ea typeface="Arial"/>
                <a:cs typeface="Arial"/>
                <a:sym typeface="Arial"/>
              </a:defRPr>
            </a:pPr>
            <a:r>
              <a:t>waytana</a:t>
            </a:r>
          </a:p>
          <a:p>
            <a:pPr lvl="1" algn="l" defTabSz="457200">
              <a:defRPr sz="1700">
                <a:solidFill>
                  <a:srgbClr val="2F1729"/>
                </a:solidFill>
                <a:latin typeface="Arial"/>
                <a:ea typeface="Arial"/>
                <a:cs typeface="Arial"/>
                <a:sym typeface="Arial"/>
              </a:defRPr>
            </a:pPr>
            <a:r>
              <a:t>hapina</a:t>
            </a:r>
          </a:p>
          <a:p>
            <a:pPr lvl="1" algn="l" defTabSz="457200">
              <a:defRPr sz="1700">
                <a:solidFill>
                  <a:srgbClr val="2F1729"/>
                </a:solidFill>
                <a:latin typeface="Arial"/>
                <a:ea typeface="Arial"/>
                <a:cs typeface="Arial"/>
                <a:sym typeface="Arial"/>
              </a:defRPr>
            </a:pPr>
            <a:r>
              <a:t>puñuna</a:t>
            </a:r>
          </a:p>
          <a:p>
            <a:pPr lvl="1" algn="l" defTabSz="457200">
              <a:defRPr sz="1700">
                <a:solidFill>
                  <a:srgbClr val="2F1729"/>
                </a:solidFill>
                <a:latin typeface="Arial"/>
                <a:ea typeface="Arial"/>
                <a:cs typeface="Arial"/>
                <a:sym typeface="Arial"/>
              </a:defRPr>
            </a:pPr>
            <a:r>
              <a:t>pitina</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