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7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\"/>
          <p:cNvSpPr txBox="1"/>
          <p:nvPr/>
        </p:nvSpPr>
        <p:spPr>
          <a:xfrm>
            <a:off x="4635500" y="3987266"/>
            <a:ext cx="52324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\</a:t>
            </a:r>
          </a:p>
        </p:txBody>
      </p:sp>
      <p:sp>
        <p:nvSpPr>
          <p:cNvPr id="130" name="Featuring riksina (to know by experience);…"/>
          <p:cNvSpPr txBox="1"/>
          <p:nvPr/>
        </p:nvSpPr>
        <p:spPr>
          <a:xfrm>
            <a:off x="1016000" y="3891309"/>
            <a:ext cx="10464800" cy="3418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3200"/>
            </a:pPr>
          </a:p>
          <a:p>
            <a:pPr>
              <a:defRPr sz="3200"/>
            </a:pPr>
            <a:r>
              <a:t>Featuring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riksina</a:t>
            </a:r>
            <a:r>
              <a:t> (to know by experience); </a:t>
            </a:r>
          </a:p>
          <a:p>
            <a:pPr>
              <a:defRPr sz="3200"/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pushana</a:t>
            </a:r>
            <a:r>
              <a:t> (to lead); </a:t>
            </a:r>
          </a:p>
          <a:p>
            <a:pPr>
              <a:defRPr sz="3200"/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katina (to follow)  </a:t>
            </a: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 sz="3200"/>
            </a:pP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 sz="3200"/>
            </a:pPr>
            <a:r>
              <a:t>Begin by translating each slide into English.</a:t>
            </a:r>
          </a:p>
        </p:txBody>
      </p:sp>
      <p:sp>
        <p:nvSpPr>
          <p:cNvPr id="131" name="Dialogue for practicing the present tense and pronouns with direct object marker."/>
          <p:cNvSpPr txBox="1"/>
          <p:nvPr>
            <p:ph type="subTitle" sz="half" idx="1"/>
          </p:nvPr>
        </p:nvSpPr>
        <p:spPr>
          <a:xfrm>
            <a:off x="1181100" y="1536700"/>
            <a:ext cx="10642600" cy="247779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Dialogue for practicing the present tense and pronouns with direct object marker.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5" name="Paygunara pushau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Paygunara pushauni.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9" name="I am leading them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leading them.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Quote Bubble"/>
          <p:cNvSpPr/>
          <p:nvPr/>
        </p:nvSpPr>
        <p:spPr>
          <a:xfrm>
            <a:off x="5308600" y="1308100"/>
            <a:ext cx="5003800" cy="567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" y="0"/>
                </a:moveTo>
                <a:cubicBezTo>
                  <a:pt x="1174" y="0"/>
                  <a:pt x="548" y="552"/>
                  <a:pt x="548" y="1232"/>
                </a:cubicBezTo>
                <a:lnTo>
                  <a:pt x="548" y="3455"/>
                </a:lnTo>
                <a:cubicBezTo>
                  <a:pt x="548" y="4136"/>
                  <a:pt x="1174" y="4687"/>
                  <a:pt x="1946" y="4687"/>
                </a:cubicBezTo>
                <a:lnTo>
                  <a:pt x="9119" y="4687"/>
                </a:lnTo>
                <a:lnTo>
                  <a:pt x="0" y="21600"/>
                </a:lnTo>
                <a:lnTo>
                  <a:pt x="10349" y="4687"/>
                </a:lnTo>
                <a:lnTo>
                  <a:pt x="20202" y="4687"/>
                </a:lnTo>
                <a:cubicBezTo>
                  <a:pt x="20974" y="4687"/>
                  <a:pt x="21600" y="4136"/>
                  <a:pt x="21600" y="3455"/>
                </a:cubicBezTo>
                <a:lnTo>
                  <a:pt x="21600" y="1232"/>
                </a:lnTo>
                <a:cubicBezTo>
                  <a:pt x="21600" y="552"/>
                  <a:pt x="20974" y="0"/>
                  <a:pt x="20202" y="0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3" name="Ñukara katinun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 katinun.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8064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They are following me."/>
          <p:cNvSpPr/>
          <p:nvPr/>
        </p:nvSpPr>
        <p:spPr>
          <a:xfrm>
            <a:off x="1016000" y="2501900"/>
            <a:ext cx="4028282" cy="4042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" y="0"/>
                </a:moveTo>
                <a:cubicBezTo>
                  <a:pt x="777" y="0"/>
                  <a:pt x="0" y="775"/>
                  <a:pt x="0" y="1730"/>
                </a:cubicBezTo>
                <a:lnTo>
                  <a:pt x="0" y="4580"/>
                </a:lnTo>
                <a:cubicBezTo>
                  <a:pt x="0" y="5536"/>
                  <a:pt x="777" y="6310"/>
                  <a:pt x="1737" y="6310"/>
                </a:cubicBezTo>
                <a:lnTo>
                  <a:pt x="11455" y="6310"/>
                </a:lnTo>
                <a:lnTo>
                  <a:pt x="19080" y="21600"/>
                </a:lnTo>
                <a:lnTo>
                  <a:pt x="12949" y="6310"/>
                </a:lnTo>
                <a:lnTo>
                  <a:pt x="19863" y="6310"/>
                </a:lnTo>
                <a:cubicBezTo>
                  <a:pt x="20823" y="6310"/>
                  <a:pt x="21600" y="5536"/>
                  <a:pt x="21600" y="4580"/>
                </a:cubicBezTo>
                <a:lnTo>
                  <a:pt x="21600" y="1730"/>
                </a:lnTo>
                <a:cubicBezTo>
                  <a:pt x="21600" y="775"/>
                  <a:pt x="20823" y="0"/>
                  <a:pt x="19863" y="0"/>
                </a:cubicBezTo>
                <a:lnTo>
                  <a:pt x="173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They are following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\"/>
          <p:cNvSpPr txBox="1"/>
          <p:nvPr/>
        </p:nvSpPr>
        <p:spPr>
          <a:xfrm>
            <a:off x="4635500" y="3987266"/>
            <a:ext cx="52324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\</a:t>
            </a:r>
          </a:p>
        </p:txBody>
      </p:sp>
      <p:sp>
        <p:nvSpPr>
          <p:cNvPr id="179" name="Now translate the same slides from English into Kichwa."/>
          <p:cNvSpPr txBox="1"/>
          <p:nvPr/>
        </p:nvSpPr>
        <p:spPr>
          <a:xfrm>
            <a:off x="1104900" y="1605309"/>
            <a:ext cx="10464800" cy="3418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Now translate the same slides from English into Kichwa.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Quote Bubble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3" name="Who knows the path?"/>
          <p:cNvSpPr txBox="1"/>
          <p:nvPr/>
        </p:nvSpPr>
        <p:spPr>
          <a:xfrm>
            <a:off x="1461293" y="2360853"/>
            <a:ext cx="3533999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knows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Quote Bubble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7" name="Pita ñambira riksin?"/>
          <p:cNvSpPr txBox="1"/>
          <p:nvPr/>
        </p:nvSpPr>
        <p:spPr>
          <a:xfrm>
            <a:off x="1461293" y="2360853"/>
            <a:ext cx="3236914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ñambira riksin?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Do you know the path?"/>
          <p:cNvSpPr/>
          <p:nvPr/>
        </p:nvSpPr>
        <p:spPr>
          <a:xfrm>
            <a:off x="863600" y="2184400"/>
            <a:ext cx="4648200" cy="2851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098"/>
                  <a:pt x="0" y="2453"/>
                </a:cubicBezTo>
                <a:lnTo>
                  <a:pt x="0" y="3896"/>
                </a:lnTo>
                <a:cubicBezTo>
                  <a:pt x="0" y="5250"/>
                  <a:pt x="674" y="6348"/>
                  <a:pt x="1505" y="6348"/>
                </a:cubicBezTo>
                <a:lnTo>
                  <a:pt x="11346" y="6348"/>
                </a:lnTo>
                <a:lnTo>
                  <a:pt x="18214" y="21600"/>
                </a:lnTo>
                <a:lnTo>
                  <a:pt x="12759" y="6348"/>
                </a:lnTo>
                <a:lnTo>
                  <a:pt x="20095" y="6348"/>
                </a:lnTo>
                <a:cubicBezTo>
                  <a:pt x="20926" y="6348"/>
                  <a:pt x="21600" y="5250"/>
                  <a:pt x="21600" y="3896"/>
                </a:cubicBezTo>
                <a:lnTo>
                  <a:pt x="21600" y="2453"/>
                </a:lnTo>
                <a:cubicBezTo>
                  <a:pt x="21600" y="1098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Do you know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Ñambira riksingui?"/>
          <p:cNvSpPr/>
          <p:nvPr/>
        </p:nvSpPr>
        <p:spPr>
          <a:xfrm>
            <a:off x="863600" y="2184400"/>
            <a:ext cx="3951685" cy="2936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70" y="0"/>
                </a:moveTo>
                <a:cubicBezTo>
                  <a:pt x="793" y="0"/>
                  <a:pt x="0" y="1066"/>
                  <a:pt x="0" y="2382"/>
                </a:cubicBezTo>
                <a:lnTo>
                  <a:pt x="0" y="3783"/>
                </a:lnTo>
                <a:cubicBezTo>
                  <a:pt x="0" y="5098"/>
                  <a:pt x="793" y="6165"/>
                  <a:pt x="1770" y="6165"/>
                </a:cubicBezTo>
                <a:lnTo>
                  <a:pt x="11300" y="6165"/>
                </a:lnTo>
                <a:lnTo>
                  <a:pt x="21600" y="21600"/>
                </a:lnTo>
                <a:lnTo>
                  <a:pt x="13094" y="6165"/>
                </a:lnTo>
                <a:lnTo>
                  <a:pt x="18951" y="6165"/>
                </a:lnTo>
                <a:cubicBezTo>
                  <a:pt x="19929" y="6165"/>
                  <a:pt x="20721" y="5098"/>
                  <a:pt x="20721" y="3783"/>
                </a:cubicBezTo>
                <a:lnTo>
                  <a:pt x="20721" y="2382"/>
                </a:lnTo>
                <a:cubicBezTo>
                  <a:pt x="20721" y="1066"/>
                  <a:pt x="19929" y="0"/>
                  <a:pt x="18951" y="0"/>
                </a:cubicBezTo>
                <a:lnTo>
                  <a:pt x="177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Ñambira riksingui?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7" name="Yes. I know the path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Yes. I know the path.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Quote Bubble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5" name="Pita ñambira riksin?"/>
          <p:cNvSpPr txBox="1"/>
          <p:nvPr/>
        </p:nvSpPr>
        <p:spPr>
          <a:xfrm>
            <a:off x="1461293" y="2360853"/>
            <a:ext cx="3236914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ñambira riksin?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1" name="Ari.  Ñambira riksi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Ari.  Ñambira riksini.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5" name="I am leading them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leading them.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9" name="Paygunara pushau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Paygunara pushauni.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Quote Bubble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13" name="We are following her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 are following 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Quote Bubble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17" name="Payta kati-u-n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Payta kati-u-nchi.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8064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They are following me."/>
          <p:cNvSpPr/>
          <p:nvPr/>
        </p:nvSpPr>
        <p:spPr>
          <a:xfrm>
            <a:off x="1016000" y="2484784"/>
            <a:ext cx="4028282" cy="4060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" y="0"/>
                </a:moveTo>
                <a:cubicBezTo>
                  <a:pt x="777" y="0"/>
                  <a:pt x="0" y="771"/>
                  <a:pt x="0" y="1723"/>
                </a:cubicBezTo>
                <a:lnTo>
                  <a:pt x="0" y="4651"/>
                </a:lnTo>
                <a:cubicBezTo>
                  <a:pt x="0" y="5603"/>
                  <a:pt x="777" y="6374"/>
                  <a:pt x="1737" y="6374"/>
                </a:cubicBezTo>
                <a:lnTo>
                  <a:pt x="11472" y="6374"/>
                </a:lnTo>
                <a:lnTo>
                  <a:pt x="19080" y="21600"/>
                </a:lnTo>
                <a:lnTo>
                  <a:pt x="12966" y="6374"/>
                </a:lnTo>
                <a:lnTo>
                  <a:pt x="19863" y="6374"/>
                </a:lnTo>
                <a:cubicBezTo>
                  <a:pt x="20823" y="6374"/>
                  <a:pt x="21600" y="5603"/>
                  <a:pt x="21600" y="4651"/>
                </a:cubicBezTo>
                <a:lnTo>
                  <a:pt x="21600" y="1723"/>
                </a:lnTo>
                <a:cubicBezTo>
                  <a:pt x="21600" y="771"/>
                  <a:pt x="20823" y="0"/>
                  <a:pt x="19863" y="0"/>
                </a:cubicBezTo>
                <a:lnTo>
                  <a:pt x="173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They are following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Quote Bubble"/>
          <p:cNvSpPr/>
          <p:nvPr/>
        </p:nvSpPr>
        <p:spPr>
          <a:xfrm>
            <a:off x="5308600" y="1308100"/>
            <a:ext cx="5003800" cy="567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" y="0"/>
                </a:moveTo>
                <a:cubicBezTo>
                  <a:pt x="1174" y="0"/>
                  <a:pt x="548" y="552"/>
                  <a:pt x="548" y="1232"/>
                </a:cubicBezTo>
                <a:lnTo>
                  <a:pt x="548" y="3455"/>
                </a:lnTo>
                <a:cubicBezTo>
                  <a:pt x="548" y="4136"/>
                  <a:pt x="1174" y="4687"/>
                  <a:pt x="1946" y="4687"/>
                </a:cubicBezTo>
                <a:lnTo>
                  <a:pt x="9119" y="4687"/>
                </a:lnTo>
                <a:lnTo>
                  <a:pt x="0" y="21600"/>
                </a:lnTo>
                <a:lnTo>
                  <a:pt x="10349" y="4687"/>
                </a:lnTo>
                <a:lnTo>
                  <a:pt x="20202" y="4687"/>
                </a:lnTo>
                <a:cubicBezTo>
                  <a:pt x="20974" y="4687"/>
                  <a:pt x="21600" y="4136"/>
                  <a:pt x="21600" y="3455"/>
                </a:cubicBezTo>
                <a:lnTo>
                  <a:pt x="21600" y="1232"/>
                </a:lnTo>
                <a:cubicBezTo>
                  <a:pt x="21600" y="552"/>
                  <a:pt x="20974" y="0"/>
                  <a:pt x="20202" y="0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24" name="Ñukara katinun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 katinun.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Quote Bubble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Who knows the path?"/>
          <p:cNvSpPr txBox="1"/>
          <p:nvPr/>
        </p:nvSpPr>
        <p:spPr>
          <a:xfrm>
            <a:off x="1461293" y="2360853"/>
            <a:ext cx="3533999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knows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Ñambira riksingui?"/>
          <p:cNvSpPr/>
          <p:nvPr/>
        </p:nvSpPr>
        <p:spPr>
          <a:xfrm>
            <a:off x="863600" y="2184400"/>
            <a:ext cx="3830241" cy="2757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26" y="0"/>
                </a:moveTo>
                <a:cubicBezTo>
                  <a:pt x="818" y="0"/>
                  <a:pt x="0" y="1136"/>
                  <a:pt x="0" y="2537"/>
                </a:cubicBezTo>
                <a:lnTo>
                  <a:pt x="0" y="4030"/>
                </a:lnTo>
                <a:cubicBezTo>
                  <a:pt x="0" y="5431"/>
                  <a:pt x="818" y="6567"/>
                  <a:pt x="1826" y="6567"/>
                </a:cubicBezTo>
                <a:lnTo>
                  <a:pt x="11479" y="6567"/>
                </a:lnTo>
                <a:lnTo>
                  <a:pt x="21600" y="21600"/>
                </a:lnTo>
                <a:lnTo>
                  <a:pt x="13357" y="6567"/>
                </a:lnTo>
                <a:lnTo>
                  <a:pt x="19098" y="6567"/>
                </a:lnTo>
                <a:cubicBezTo>
                  <a:pt x="20106" y="6567"/>
                  <a:pt x="20924" y="5431"/>
                  <a:pt x="20924" y="4030"/>
                </a:cubicBezTo>
                <a:lnTo>
                  <a:pt x="20924" y="2537"/>
                </a:lnTo>
                <a:cubicBezTo>
                  <a:pt x="20924" y="1136"/>
                  <a:pt x="20106" y="0"/>
                  <a:pt x="19098" y="0"/>
                </a:cubicBezTo>
                <a:lnTo>
                  <a:pt x="182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Ñambira riksingui?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Do you know the path?"/>
          <p:cNvSpPr/>
          <p:nvPr/>
        </p:nvSpPr>
        <p:spPr>
          <a:xfrm>
            <a:off x="863600" y="2184400"/>
            <a:ext cx="4648200" cy="2851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098"/>
                  <a:pt x="0" y="2453"/>
                </a:cubicBezTo>
                <a:lnTo>
                  <a:pt x="0" y="3896"/>
                </a:lnTo>
                <a:cubicBezTo>
                  <a:pt x="0" y="5250"/>
                  <a:pt x="674" y="6348"/>
                  <a:pt x="1505" y="6348"/>
                </a:cubicBezTo>
                <a:lnTo>
                  <a:pt x="11346" y="6348"/>
                </a:lnTo>
                <a:lnTo>
                  <a:pt x="18214" y="21600"/>
                </a:lnTo>
                <a:lnTo>
                  <a:pt x="12759" y="6348"/>
                </a:lnTo>
                <a:lnTo>
                  <a:pt x="20095" y="6348"/>
                </a:lnTo>
                <a:cubicBezTo>
                  <a:pt x="20926" y="6348"/>
                  <a:pt x="21600" y="5250"/>
                  <a:pt x="21600" y="3896"/>
                </a:cubicBezTo>
                <a:lnTo>
                  <a:pt x="21600" y="2453"/>
                </a:lnTo>
                <a:cubicBezTo>
                  <a:pt x="21600" y="1098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Do you know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49" name="Ari.  Ñambira riksi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Ari.  Ñambira riksini.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Quote Bubble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53" name="Yes. I know the path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Yes. I know the path.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Quote Bubble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57" name="Payta kati-u-n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Payta kati-u-nchi.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Quote Bubble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1" name="We are following her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 are following 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